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6" r:id="rId6"/>
    <p:sldMasterId id="2147483714" r:id="rId7"/>
  </p:sldMasterIdLst>
  <p:sldIdLst>
    <p:sldId id="460" r:id="rId8"/>
    <p:sldId id="351" r:id="rId9"/>
    <p:sldId id="304" r:id="rId10"/>
    <p:sldId id="356" r:id="rId11"/>
    <p:sldId id="406" r:id="rId12"/>
    <p:sldId id="408" r:id="rId13"/>
    <p:sldId id="457" r:id="rId14"/>
    <p:sldId id="395" r:id="rId15"/>
    <p:sldId id="402" r:id="rId16"/>
    <p:sldId id="456" r:id="rId17"/>
    <p:sldId id="459" r:id="rId18"/>
    <p:sldId id="435" r:id="rId19"/>
    <p:sldId id="461" r:id="rId20"/>
    <p:sldId id="458" r:id="rId21"/>
    <p:sldId id="462" r:id="rId22"/>
    <p:sldId id="463" r:id="rId23"/>
    <p:sldId id="464" r:id="rId24"/>
    <p:sldId id="465" r:id="rId25"/>
    <p:sldId id="468" r:id="rId26"/>
    <p:sldId id="467" r:id="rId27"/>
    <p:sldId id="466" r:id="rId28"/>
    <p:sldId id="472" r:id="rId29"/>
    <p:sldId id="469" r:id="rId30"/>
    <p:sldId id="470" r:id="rId31"/>
    <p:sldId id="474" r:id="rId32"/>
    <p:sldId id="475" r:id="rId33"/>
    <p:sldId id="477" r:id="rId34"/>
    <p:sldId id="493" r:id="rId35"/>
    <p:sldId id="471" r:id="rId36"/>
    <p:sldId id="494" r:id="rId37"/>
    <p:sldId id="495" r:id="rId38"/>
    <p:sldId id="496" r:id="rId39"/>
    <p:sldId id="497" r:id="rId40"/>
    <p:sldId id="476" r:id="rId41"/>
    <p:sldId id="414" r:id="rId42"/>
    <p:sldId id="482" r:id="rId43"/>
    <p:sldId id="480" r:id="rId44"/>
    <p:sldId id="429" r:id="rId45"/>
    <p:sldId id="431" r:id="rId46"/>
    <p:sldId id="430" r:id="rId47"/>
    <p:sldId id="483" r:id="rId48"/>
    <p:sldId id="484" r:id="rId49"/>
    <p:sldId id="486" r:id="rId50"/>
    <p:sldId id="487" r:id="rId51"/>
    <p:sldId id="492" r:id="rId52"/>
    <p:sldId id="489" r:id="rId53"/>
    <p:sldId id="488" r:id="rId54"/>
    <p:sldId id="490" r:id="rId55"/>
    <p:sldId id="491" r:id="rId56"/>
    <p:sldId id="485" r:id="rId57"/>
    <p:sldId id="513" r:id="rId58"/>
    <p:sldId id="28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118" d="100"/>
          <a:sy n="118" d="100"/>
        </p:scale>
        <p:origin x="269"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188276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30215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72312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0697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7065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7501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4971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13521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301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85291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6746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972013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71316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5859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286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67333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60732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57634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47563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13451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128015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9618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1131697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589102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02906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66427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33786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70268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052084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0419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58845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47445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2995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3628689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31624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4467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09262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65371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8175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348276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38432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281197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115173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91658-8C75-4718-83C2-7DD91EE1C29B}" type="datetimeFigureOut">
              <a:rPr lang="en-AU" smtClean="0"/>
              <a:t>7/08/2024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EF90BC3-6707-405B-AC7A-D6FA1B133D5A}" type="slidenum">
              <a:rPr lang="en-AU" smtClean="0"/>
              <a:t>‹#›</a:t>
            </a:fld>
            <a:endParaRPr lang="en-AU" dirty="0"/>
          </a:p>
        </p:txBody>
      </p:sp>
    </p:spTree>
    <p:extLst>
      <p:ext uri="{BB962C8B-B14F-4D97-AF65-F5344CB8AC3E}">
        <p14:creationId xmlns:p14="http://schemas.microsoft.com/office/powerpoint/2010/main" val="281387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1658-8C75-4718-83C2-7DD91EE1C29B}" type="datetimeFigureOut">
              <a:rPr lang="en-AU" smtClean="0"/>
              <a:t>7/08/2024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0BC3-6707-405B-AC7A-D6FA1B133D5A}" type="slidenum">
              <a:rPr lang="en-AU" smtClean="0"/>
              <a:t>‹#›</a:t>
            </a:fld>
            <a:endParaRPr lang="en-AU" dirty="0"/>
          </a:p>
        </p:txBody>
      </p:sp>
    </p:spTree>
    <p:extLst>
      <p:ext uri="{BB962C8B-B14F-4D97-AF65-F5344CB8AC3E}">
        <p14:creationId xmlns:p14="http://schemas.microsoft.com/office/powerpoint/2010/main" val="194944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31964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1658-8C75-4718-83C2-7DD91EE1C29B}" type="datetimeFigureOut">
              <a:rPr lang="en-AU" smtClean="0">
                <a:solidFill>
                  <a:prstClr val="black">
                    <a:tint val="75000"/>
                  </a:prstClr>
                </a:solidFill>
              </a:rPr>
              <a:pPr/>
              <a:t>7/08/2024</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0BC3-6707-405B-AC7A-D6FA1B133D5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25110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1658-8C75-4718-83C2-7DD91EE1C29B}" type="datetimeFigureOut">
              <a:rPr lang="en-AU" smtClean="0">
                <a:solidFill>
                  <a:prstClr val="white">
                    <a:tint val="75000"/>
                  </a:prstClr>
                </a:solidFill>
              </a:rPr>
              <a:pPr/>
              <a:t>7/08/2024</a:t>
            </a:fld>
            <a:endParaRPr lang="en-AU" dirty="0">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0BC3-6707-405B-AC7A-D6FA1B133D5A}"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15771521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2822039" y="3143250"/>
            <a:ext cx="9369961" cy="207715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813413" y="2442914"/>
            <a:ext cx="8872121" cy="2777487"/>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Rectangle 6"/>
          <p:cNvSpPr/>
          <p:nvPr/>
        </p:nvSpPr>
        <p:spPr>
          <a:xfrm>
            <a:off x="2822039" y="0"/>
            <a:ext cx="4322763" cy="52204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2822040" y="416561"/>
            <a:ext cx="8242199" cy="4803841"/>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830108" y="423349"/>
            <a:ext cx="823413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PACER Plus: Advanced Trade in Goods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Honiara, Solomon Islands</a:t>
            </a:r>
            <a:endParaRPr kumimoji="0" lang="en-AU" sz="2400" b="1" i="0" u="none" strike="noStrike" kern="120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7936701" y="4204738"/>
            <a:ext cx="233563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Richard Braddock</a:t>
            </a:r>
            <a:b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www.lexbridgelawyers.com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12-14 August 2024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162" y="2828571"/>
            <a:ext cx="4348640" cy="242225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47" y="5396263"/>
            <a:ext cx="2488392" cy="951908"/>
          </a:xfrm>
          <a:prstGeom prst="rect">
            <a:avLst/>
          </a:prstGeom>
        </p:spPr>
      </p:pic>
      <p:sp>
        <p:nvSpPr>
          <p:cNvPr id="3" name="TextBox 2"/>
          <p:cNvSpPr txBox="1"/>
          <p:nvPr/>
        </p:nvSpPr>
        <p:spPr>
          <a:xfrm>
            <a:off x="2830108" y="1939293"/>
            <a:ext cx="87980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Calibri" panose="020F0502020204030204"/>
                <a:ea typeface="+mn-ea"/>
                <a:cs typeface="+mn-cs"/>
              </a:rPr>
              <a:t>Day 2 Session 1: PACER Plus – Trade in Goods</a:t>
            </a:r>
          </a:p>
        </p:txBody>
      </p:sp>
    </p:spTree>
    <p:extLst>
      <p:ext uri="{BB962C8B-B14F-4D97-AF65-F5344CB8AC3E}">
        <p14:creationId xmlns:p14="http://schemas.microsoft.com/office/powerpoint/2010/main" val="67418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229561"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II.1  Tariff commitments &amp; Schedules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10</a:t>
            </a:fld>
            <a:endParaRPr lang="en-AU" sz="1000" dirty="0">
              <a:solidFill>
                <a:prstClr val="whit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6250" y="1609595"/>
            <a:ext cx="11085273" cy="4724530"/>
          </a:xfrm>
        </p:spPr>
        <p:txBody>
          <a:bodyPr>
            <a:normAutofit/>
          </a:bodyPr>
          <a:lstStyle/>
          <a:p>
            <a:r>
              <a:rPr lang="en-AU" sz="2600" dirty="0">
                <a:solidFill>
                  <a:prstClr val="white"/>
                </a:solidFill>
              </a:rPr>
              <a:t>Under PP – like GATT – Parties make binding commitments on tariffs and other duties or charges connected with import of goods</a:t>
            </a:r>
          </a:p>
          <a:p>
            <a:r>
              <a:rPr lang="en-AU" sz="2600" dirty="0">
                <a:solidFill>
                  <a:prstClr val="white"/>
                </a:solidFill>
              </a:rPr>
              <a:t>Parties bound by commitments in tariff schedules – cannot impose any tariffs / duties above level set out in schedule</a:t>
            </a:r>
          </a:p>
          <a:p>
            <a:pPr lvl="1"/>
            <a:r>
              <a:rPr lang="en-AU" sz="2200" dirty="0">
                <a:solidFill>
                  <a:prstClr val="white"/>
                </a:solidFill>
              </a:rPr>
              <a:t>unless an exception of flexibility applies</a:t>
            </a:r>
          </a:p>
          <a:p>
            <a:r>
              <a:rPr lang="en-GB" sz="2600" dirty="0">
                <a:solidFill>
                  <a:srgbClr val="FFFF00"/>
                </a:solidFill>
              </a:rPr>
              <a:t>Australia &amp; New Zealand committed to bind zero tariffs on all PIC products immediately on entry into force</a:t>
            </a:r>
          </a:p>
          <a:p>
            <a:r>
              <a:rPr lang="en-GB" sz="2600" dirty="0">
                <a:solidFill>
                  <a:prstClr val="white"/>
                </a:solidFill>
              </a:rPr>
              <a:t>PICs have transition periods – up to 25 / 35 </a:t>
            </a:r>
            <a:r>
              <a:rPr lang="en-GB" sz="2600" dirty="0" err="1">
                <a:solidFill>
                  <a:prstClr val="white"/>
                </a:solidFill>
              </a:rPr>
              <a:t>yrs</a:t>
            </a:r>
            <a:r>
              <a:rPr lang="en-GB" sz="2600" dirty="0">
                <a:solidFill>
                  <a:prstClr val="white"/>
                </a:solidFill>
              </a:rPr>
              <a:t> to implement tariff reduction</a:t>
            </a:r>
          </a:p>
          <a:p>
            <a:r>
              <a:rPr lang="en-GB" sz="2600" dirty="0">
                <a:solidFill>
                  <a:prstClr val="white"/>
                </a:solidFill>
              </a:rPr>
              <a:t>LDCs not required to commence tariff reduction until they graduate from LDC status</a:t>
            </a:r>
          </a:p>
          <a:p>
            <a:endParaRPr lang="en-AU" sz="2600" dirty="0">
              <a:solidFill>
                <a:prstClr val="white"/>
              </a:solidFill>
            </a:endParaRPr>
          </a:p>
          <a:p>
            <a:endParaRPr lang="en-AU" sz="2600" dirty="0">
              <a:solidFill>
                <a:prstClr val="white"/>
              </a:solidFill>
            </a:endParaRPr>
          </a:p>
        </p:txBody>
      </p:sp>
    </p:spTree>
    <p:extLst>
      <p:ext uri="{BB962C8B-B14F-4D97-AF65-F5344CB8AC3E}">
        <p14:creationId xmlns:p14="http://schemas.microsoft.com/office/powerpoint/2010/main" val="292934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6921510"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II.2  Tariff commitments &amp; MFN</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11</a:t>
            </a:fld>
            <a:endParaRPr lang="en-AU" sz="1000" dirty="0">
              <a:solidFill>
                <a:prstClr val="whit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6250" y="1609595"/>
            <a:ext cx="9910073" cy="4724530"/>
          </a:xfrm>
        </p:spPr>
        <p:txBody>
          <a:bodyPr>
            <a:normAutofit/>
          </a:bodyPr>
          <a:lstStyle/>
          <a:p>
            <a:pPr marL="0" indent="0">
              <a:buNone/>
            </a:pPr>
            <a:r>
              <a:rPr lang="en-AU" sz="2600" dirty="0">
                <a:solidFill>
                  <a:srgbClr val="FFFF00"/>
                </a:solidFill>
              </a:rPr>
              <a:t>Most-Favoured-Nation treatment </a:t>
            </a:r>
          </a:p>
          <a:p>
            <a:r>
              <a:rPr lang="en-AU" sz="2600" dirty="0">
                <a:solidFill>
                  <a:prstClr val="white"/>
                </a:solidFill>
              </a:rPr>
              <a:t>Under PACER Plus – MFN obligation applies to tariffs &amp; other import duties or charges</a:t>
            </a:r>
          </a:p>
          <a:p>
            <a:r>
              <a:rPr lang="en-AU" sz="2600" dirty="0">
                <a:solidFill>
                  <a:prstClr val="white"/>
                </a:solidFill>
              </a:rPr>
              <a:t>Effect – if PP Party gives more favourable tariff treatment to goods from any other country – must give same treatment (immediately and unconditionally) to all other PP Parties.</a:t>
            </a:r>
          </a:p>
          <a:p>
            <a:r>
              <a:rPr lang="en-AU" sz="2600" dirty="0">
                <a:solidFill>
                  <a:prstClr val="white"/>
                </a:solidFill>
              </a:rPr>
              <a:t>But - Important flexibilities / exceptions</a:t>
            </a:r>
            <a:endParaRPr lang="en-AU" sz="2200" dirty="0">
              <a:solidFill>
                <a:prstClr val="white"/>
              </a:solidFill>
            </a:endParaRPr>
          </a:p>
          <a:p>
            <a:endParaRPr lang="en-AU" sz="2600" dirty="0">
              <a:solidFill>
                <a:prstClr val="white"/>
              </a:solidFill>
            </a:endParaRPr>
          </a:p>
        </p:txBody>
      </p:sp>
    </p:spTree>
    <p:extLst>
      <p:ext uri="{BB962C8B-B14F-4D97-AF65-F5344CB8AC3E}">
        <p14:creationId xmlns:p14="http://schemas.microsoft.com/office/powerpoint/2010/main" val="380668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EFF5-7C28-A641-8CC6-A760C8EA4C7A}"/>
              </a:ext>
            </a:extLst>
          </p:cNvPr>
          <p:cNvSpPr>
            <a:spLocks noGrp="1"/>
          </p:cNvSpPr>
          <p:nvPr>
            <p:ph type="title"/>
          </p:nvPr>
        </p:nvSpPr>
        <p:spPr>
          <a:xfrm>
            <a:off x="838200" y="365125"/>
            <a:ext cx="10515600" cy="694351"/>
          </a:xfrm>
        </p:spPr>
        <p:txBody>
          <a:bodyPr>
            <a:normAutofit/>
          </a:bodyPr>
          <a:lstStyle/>
          <a:p>
            <a:r>
              <a:rPr lang="en-AU" sz="3200" b="1" dirty="0"/>
              <a:t>FTAs &amp; Goods MFN - example</a:t>
            </a:r>
          </a:p>
        </p:txBody>
      </p:sp>
      <p:sp>
        <p:nvSpPr>
          <p:cNvPr id="3" name="Content Placeholder 2"/>
          <p:cNvSpPr>
            <a:spLocks noGrp="1"/>
          </p:cNvSpPr>
          <p:nvPr>
            <p:ph sz="half" idx="1"/>
          </p:nvPr>
        </p:nvSpPr>
        <p:spPr>
          <a:xfrm>
            <a:off x="371061" y="1444487"/>
            <a:ext cx="3604591" cy="4732476"/>
          </a:xfrm>
        </p:spPr>
        <p:txBody>
          <a:bodyPr>
            <a:normAutofit fontScale="92500" lnSpcReduction="20000"/>
          </a:bodyPr>
          <a:lstStyle/>
          <a:p>
            <a:pPr marL="0" indent="0">
              <a:buNone/>
            </a:pPr>
            <a:r>
              <a:rPr lang="en-AU" sz="2800" dirty="0">
                <a:solidFill>
                  <a:schemeClr val="accent1"/>
                </a:solidFill>
              </a:rPr>
              <a:t>Example</a:t>
            </a:r>
          </a:p>
          <a:p>
            <a:r>
              <a:rPr lang="en-AU" sz="2400" dirty="0"/>
              <a:t>Alpha &amp; Beta have FTA with MFN applies to tariffs</a:t>
            </a:r>
          </a:p>
          <a:p>
            <a:r>
              <a:rPr lang="en-AU" sz="2400" dirty="0"/>
              <a:t>Alpha </a:t>
            </a:r>
            <a:r>
              <a:rPr lang="en-GB" sz="2400" dirty="0"/>
              <a:t>commits to phase-out and eliminate dairy tariffs by 2030</a:t>
            </a:r>
          </a:p>
          <a:p>
            <a:r>
              <a:rPr lang="en-AU" sz="2400" dirty="0"/>
              <a:t>Alpha signs </a:t>
            </a:r>
            <a:r>
              <a:rPr lang="en-AU" sz="2400" u="sng" dirty="0"/>
              <a:t>new FTA</a:t>
            </a:r>
            <a:r>
              <a:rPr lang="en-AU" sz="2400" dirty="0"/>
              <a:t> with Delta – commits to </a:t>
            </a:r>
            <a:r>
              <a:rPr lang="en-GB" sz="2400" dirty="0"/>
              <a:t>eliminate dairy tariffs by 2025</a:t>
            </a:r>
          </a:p>
          <a:p>
            <a:r>
              <a:rPr lang="en-AU" sz="2400" dirty="0"/>
              <a:t>Alpha must grant same treatment to Beta producers </a:t>
            </a:r>
          </a:p>
          <a:p>
            <a:pPr lvl="1"/>
            <a:r>
              <a:rPr lang="en-GB" sz="2000" dirty="0"/>
              <a:t>eliminate dairy tariffs by 2025</a:t>
            </a:r>
          </a:p>
          <a:p>
            <a:pPr lvl="1"/>
            <a:r>
              <a:rPr lang="en-AU" sz="2000" dirty="0"/>
              <a:t>No change to FTA text / schedules</a:t>
            </a:r>
          </a:p>
        </p:txBody>
      </p:sp>
      <p:sp>
        <p:nvSpPr>
          <p:cNvPr id="4" name="Content Placeholder 2">
            <a:extLst>
              <a:ext uri="{FF2B5EF4-FFF2-40B4-BE49-F238E27FC236}">
                <a16:creationId xmlns:a16="http://schemas.microsoft.com/office/drawing/2014/main" id="{9314B539-893F-4C5A-8DC5-E0CE5477BDF0}"/>
              </a:ext>
            </a:extLst>
          </p:cNvPr>
          <p:cNvSpPr txBox="1">
            <a:spLocks/>
          </p:cNvSpPr>
          <p:nvPr/>
        </p:nvSpPr>
        <p:spPr>
          <a:xfrm>
            <a:off x="621153" y="1059476"/>
            <a:ext cx="10929163" cy="4616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558747" y="4253948"/>
            <a:ext cx="1742661" cy="8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Delta</a:t>
            </a:r>
          </a:p>
        </p:txBody>
      </p:sp>
      <p:sp>
        <p:nvSpPr>
          <p:cNvPr id="5" name="Rectangle 4"/>
          <p:cNvSpPr/>
          <p:nvPr/>
        </p:nvSpPr>
        <p:spPr>
          <a:xfrm>
            <a:off x="4558748" y="1524000"/>
            <a:ext cx="1742661" cy="8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Alpha</a:t>
            </a:r>
          </a:p>
        </p:txBody>
      </p:sp>
      <p:sp>
        <p:nvSpPr>
          <p:cNvPr id="6" name="Rectangle 5"/>
          <p:cNvSpPr/>
          <p:nvPr/>
        </p:nvSpPr>
        <p:spPr>
          <a:xfrm>
            <a:off x="8739809" y="1524000"/>
            <a:ext cx="1742661" cy="8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Beta</a:t>
            </a:r>
          </a:p>
        </p:txBody>
      </p:sp>
      <p:cxnSp>
        <p:nvCxnSpPr>
          <p:cNvPr id="9" name="Straight Arrow Connector 8"/>
          <p:cNvCxnSpPr/>
          <p:nvPr/>
        </p:nvCxnSpPr>
        <p:spPr>
          <a:xfrm>
            <a:off x="6301408" y="2180418"/>
            <a:ext cx="2438400" cy="0"/>
          </a:xfrm>
          <a:prstGeom prst="straightConnector1">
            <a:avLst/>
          </a:prstGeom>
          <a:ln w="1079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28122" y="2372139"/>
            <a:ext cx="0" cy="1881809"/>
          </a:xfrm>
          <a:prstGeom prst="straightConnector1">
            <a:avLst/>
          </a:prstGeom>
          <a:ln w="10795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01408" y="1720067"/>
            <a:ext cx="2438400" cy="0"/>
          </a:xfrm>
          <a:prstGeom prst="straightConnector1">
            <a:avLst/>
          </a:prstGeom>
          <a:ln w="10795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69408" y="2195993"/>
            <a:ext cx="2302402" cy="646331"/>
          </a:xfrm>
          <a:prstGeom prst="rect">
            <a:avLst/>
          </a:prstGeom>
          <a:noFill/>
        </p:spPr>
        <p:txBody>
          <a:bodyPr wrap="square" rtlCol="0">
            <a:spAutoFit/>
          </a:bodyPr>
          <a:lstStyle/>
          <a:p>
            <a:pPr lvl="0">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Existing FTA: Eliminate</a:t>
            </a:r>
            <a:r>
              <a:rPr lang="en-AU" dirty="0">
                <a:solidFill>
                  <a:prstClr val="black"/>
                </a:solidFill>
              </a:rPr>
              <a:t> dairy tariffs by </a:t>
            </a:r>
            <a:r>
              <a:rPr kumimoji="0" lang="en-AU" sz="1800" b="0" i="0" u="none" strike="noStrike" kern="1200" cap="none" spc="0" normalizeH="0" noProof="0" dirty="0">
                <a:ln>
                  <a:noFill/>
                </a:ln>
                <a:solidFill>
                  <a:prstClr val="black"/>
                </a:solidFill>
                <a:effectLst/>
                <a:uLnTx/>
                <a:uFillTx/>
                <a:latin typeface="Calibri" panose="020F0502020204030204"/>
                <a:ea typeface="+mn-ea"/>
                <a:cs typeface="+mn-cs"/>
              </a:rPr>
              <a:t>2030</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554246" y="3551637"/>
            <a:ext cx="3999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New FTA: eliminate dairy</a:t>
            </a:r>
            <a:r>
              <a:rPr lang="en-AU" dirty="0">
                <a:solidFill>
                  <a:prstClr val="black"/>
                </a:solidFill>
                <a:latin typeface="Calibri" panose="020F0502020204030204"/>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tariffs by 2025 </a:t>
            </a:r>
          </a:p>
        </p:txBody>
      </p:sp>
      <p:sp>
        <p:nvSpPr>
          <p:cNvPr id="17" name="TextBox 16"/>
          <p:cNvSpPr txBox="1"/>
          <p:nvPr/>
        </p:nvSpPr>
        <p:spPr>
          <a:xfrm>
            <a:off x="6466310" y="1054808"/>
            <a:ext cx="21755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New treatment: eliminate</a:t>
            </a:r>
            <a:r>
              <a:rPr kumimoji="0" lang="en-AU" sz="1800" b="0" i="0" u="none" strike="noStrike" kern="1200" cap="none" spc="0" normalizeH="0" noProof="0" dirty="0">
                <a:ln>
                  <a:noFill/>
                </a:ln>
                <a:solidFill>
                  <a:prstClr val="black"/>
                </a:solidFill>
                <a:effectLst/>
                <a:uLnTx/>
                <a:uFillTx/>
                <a:latin typeface="Calibri" panose="020F0502020204030204"/>
                <a:ea typeface="+mn-ea"/>
                <a:cs typeface="+mn-cs"/>
              </a:rPr>
              <a:t> by 2025</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2B65C-B4AE-344F-9697-200D8803D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6921510"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II.2  Tariff commitments &amp; MFN</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13</a:t>
            </a:fld>
            <a:endParaRPr lang="en-AU" sz="1000" dirty="0">
              <a:solidFill>
                <a:prstClr val="whit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6250" y="1609595"/>
            <a:ext cx="9910073" cy="4724530"/>
          </a:xfrm>
        </p:spPr>
        <p:txBody>
          <a:bodyPr>
            <a:normAutofit/>
          </a:bodyPr>
          <a:lstStyle/>
          <a:p>
            <a:pPr marL="0" indent="0">
              <a:buNone/>
            </a:pPr>
            <a:r>
              <a:rPr lang="en-AU" sz="2600" dirty="0">
                <a:solidFill>
                  <a:srgbClr val="FFFF00"/>
                </a:solidFill>
              </a:rPr>
              <a:t>MFN - Flexibilities</a:t>
            </a:r>
          </a:p>
          <a:p>
            <a:r>
              <a:rPr lang="en-AU" sz="2600" dirty="0">
                <a:solidFill>
                  <a:prstClr val="white"/>
                </a:solidFill>
              </a:rPr>
              <a:t>MFN obligation on tariffs / duties not apply to preferences :</a:t>
            </a:r>
          </a:p>
          <a:p>
            <a:pPr lvl="1"/>
            <a:r>
              <a:rPr lang="en-AU" dirty="0">
                <a:solidFill>
                  <a:prstClr val="white"/>
                </a:solidFill>
              </a:rPr>
              <a:t>In Pre-existing (pre-PACER Plus) FTAs </a:t>
            </a:r>
          </a:p>
          <a:p>
            <a:pPr lvl="2"/>
            <a:r>
              <a:rPr lang="en-AU" dirty="0">
                <a:solidFill>
                  <a:prstClr val="white"/>
                </a:solidFill>
              </a:rPr>
              <a:t>E.g. PICTA; MSG Trade Agreement</a:t>
            </a:r>
          </a:p>
          <a:p>
            <a:pPr lvl="1"/>
            <a:r>
              <a:rPr lang="en-GB" dirty="0">
                <a:solidFill>
                  <a:prstClr val="white"/>
                </a:solidFill>
              </a:rPr>
              <a:t>For </a:t>
            </a:r>
            <a:r>
              <a:rPr lang="en-GB" dirty="0">
                <a:solidFill>
                  <a:srgbClr val="FFFF00"/>
                </a:solidFill>
              </a:rPr>
              <a:t>LDCs</a:t>
            </a:r>
            <a:r>
              <a:rPr lang="en-GB" dirty="0">
                <a:solidFill>
                  <a:prstClr val="white"/>
                </a:solidFill>
              </a:rPr>
              <a:t> consistent with WTO </a:t>
            </a:r>
            <a:r>
              <a:rPr lang="en-GB" i="1" dirty="0">
                <a:solidFill>
                  <a:prstClr val="white"/>
                </a:solidFill>
              </a:rPr>
              <a:t>Decision on Measures in Favour of LDCs</a:t>
            </a:r>
          </a:p>
          <a:p>
            <a:pPr lvl="1"/>
            <a:r>
              <a:rPr lang="en-GB" dirty="0">
                <a:solidFill>
                  <a:prstClr val="white"/>
                </a:solidFill>
              </a:rPr>
              <a:t>In FTAs exclusively involving </a:t>
            </a:r>
            <a:r>
              <a:rPr lang="en-GB" dirty="0">
                <a:solidFill>
                  <a:srgbClr val="FFFF00"/>
                </a:solidFill>
              </a:rPr>
              <a:t>Pacific Island countries</a:t>
            </a:r>
          </a:p>
          <a:p>
            <a:pPr lvl="1"/>
            <a:r>
              <a:rPr lang="en-GB" dirty="0">
                <a:solidFill>
                  <a:prstClr val="white"/>
                </a:solidFill>
              </a:rPr>
              <a:t>In FTAs exclusively involving </a:t>
            </a:r>
            <a:r>
              <a:rPr lang="en-GB" dirty="0">
                <a:solidFill>
                  <a:srgbClr val="FFFF00"/>
                </a:solidFill>
              </a:rPr>
              <a:t>developing countries </a:t>
            </a:r>
            <a:r>
              <a:rPr lang="en-GB" dirty="0">
                <a:solidFill>
                  <a:schemeClr val="bg1"/>
                </a:solidFill>
              </a:rPr>
              <a:t>(Parties &amp; non-Parties) </a:t>
            </a:r>
            <a:r>
              <a:rPr lang="en-GB" dirty="0">
                <a:solidFill>
                  <a:prstClr val="white"/>
                </a:solidFill>
              </a:rPr>
              <a:t>where:</a:t>
            </a:r>
          </a:p>
          <a:p>
            <a:pPr lvl="2"/>
            <a:r>
              <a:rPr lang="en-GB" sz="2400" dirty="0">
                <a:solidFill>
                  <a:prstClr val="white"/>
                </a:solidFill>
              </a:rPr>
              <a:t>(</a:t>
            </a:r>
            <a:r>
              <a:rPr lang="en-GB" sz="2400" dirty="0" err="1">
                <a:solidFill>
                  <a:prstClr val="white"/>
                </a:solidFill>
              </a:rPr>
              <a:t>i</a:t>
            </a:r>
            <a:r>
              <a:rPr lang="en-GB" sz="2400" dirty="0">
                <a:solidFill>
                  <a:prstClr val="white"/>
                </a:solidFill>
              </a:rPr>
              <a:t>) each non-Party max 1% or less world goods exports; and</a:t>
            </a:r>
          </a:p>
          <a:p>
            <a:pPr lvl="2"/>
            <a:r>
              <a:rPr lang="en-GB" sz="2400" dirty="0">
                <a:solidFill>
                  <a:prstClr val="white"/>
                </a:solidFill>
              </a:rPr>
              <a:t>(ii) all non-Parties together max 4% world goods exports</a:t>
            </a:r>
          </a:p>
        </p:txBody>
      </p:sp>
    </p:spTree>
    <p:extLst>
      <p:ext uri="{BB962C8B-B14F-4D97-AF65-F5344CB8AC3E}">
        <p14:creationId xmlns:p14="http://schemas.microsoft.com/office/powerpoint/2010/main" val="98671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0650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flexibilities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14</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557633"/>
            <a:ext cx="10515600" cy="4537349"/>
          </a:xfrm>
        </p:spPr>
        <p:txBody>
          <a:bodyPr>
            <a:normAutofit/>
          </a:bodyPr>
          <a:lstStyle/>
          <a:p>
            <a:pPr marL="0" indent="0">
              <a:buNone/>
            </a:pPr>
            <a:r>
              <a:rPr lang="en-GB" dirty="0">
                <a:solidFill>
                  <a:srgbClr val="FFFF00"/>
                </a:solidFill>
              </a:rPr>
              <a:t>Modification or Withdrawal of Concessions</a:t>
            </a:r>
          </a:p>
          <a:p>
            <a:r>
              <a:rPr lang="en-GB" dirty="0">
                <a:solidFill>
                  <a:schemeClr val="bg1"/>
                </a:solidFill>
              </a:rPr>
              <a:t>If </a:t>
            </a:r>
            <a:r>
              <a:rPr lang="en-GB" dirty="0">
                <a:solidFill>
                  <a:srgbClr val="FFFF00"/>
                </a:solidFill>
              </a:rPr>
              <a:t>developing country</a:t>
            </a:r>
            <a:r>
              <a:rPr lang="en-GB" dirty="0">
                <a:solidFill>
                  <a:schemeClr val="bg1"/>
                </a:solidFill>
              </a:rPr>
              <a:t> Party faces unforeseen difficulties implementing tariff commitments - can seek to modify or withdraw tariff concession</a:t>
            </a:r>
          </a:p>
          <a:p>
            <a:pPr lvl="1"/>
            <a:r>
              <a:rPr lang="en-GB" dirty="0">
                <a:solidFill>
                  <a:schemeClr val="bg1"/>
                </a:solidFill>
              </a:rPr>
              <a:t>E.g. pause of slow reduction / elimination of a tariff</a:t>
            </a:r>
          </a:p>
          <a:p>
            <a:r>
              <a:rPr lang="en-GB" dirty="0">
                <a:solidFill>
                  <a:schemeClr val="bg1"/>
                </a:solidFill>
              </a:rPr>
              <a:t>Requires negotiations with interested Parties - maintain level of reciprocal and mutually advantageous concessions no less favourable than before change – may require ‘compensatory adjustment’</a:t>
            </a:r>
          </a:p>
          <a:p>
            <a:r>
              <a:rPr lang="en-GB" dirty="0">
                <a:solidFill>
                  <a:schemeClr val="bg1"/>
                </a:solidFill>
              </a:rPr>
              <a:t>If no agreement 60 days – modifying Party can request Joint Committee to determine compensation</a:t>
            </a:r>
          </a:p>
          <a:p>
            <a:pPr lvl="1"/>
            <a:r>
              <a:rPr lang="en-GB" dirty="0">
                <a:solidFill>
                  <a:schemeClr val="bg1"/>
                </a:solidFill>
              </a:rPr>
              <a:t>Compensatory adjustments apply to all Parties</a:t>
            </a:r>
            <a:endParaRPr lang="en-US" dirty="0">
              <a:solidFill>
                <a:schemeClr val="bg1"/>
              </a:solidFill>
            </a:endParaRPr>
          </a:p>
        </p:txBody>
      </p:sp>
    </p:spTree>
    <p:extLst>
      <p:ext uri="{BB962C8B-B14F-4D97-AF65-F5344CB8AC3E}">
        <p14:creationId xmlns:p14="http://schemas.microsoft.com/office/powerpoint/2010/main" val="166577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0650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flexibilities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15</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557633"/>
            <a:ext cx="10515600" cy="4537349"/>
          </a:xfrm>
        </p:spPr>
        <p:txBody>
          <a:bodyPr>
            <a:normAutofit/>
          </a:bodyPr>
          <a:lstStyle/>
          <a:p>
            <a:pPr marL="0" indent="0">
              <a:buNone/>
            </a:pPr>
            <a:r>
              <a:rPr lang="en-GB" dirty="0">
                <a:solidFill>
                  <a:srgbClr val="FFFF00"/>
                </a:solidFill>
              </a:rPr>
              <a:t>Industry Development Measures</a:t>
            </a:r>
          </a:p>
          <a:p>
            <a:r>
              <a:rPr lang="en-US" dirty="0">
                <a:solidFill>
                  <a:schemeClr val="bg1"/>
                </a:solidFill>
              </a:rPr>
              <a:t>Flexibility recognises industry development challenges of PICs</a:t>
            </a:r>
          </a:p>
          <a:p>
            <a:r>
              <a:rPr lang="en-GB" dirty="0">
                <a:solidFill>
                  <a:schemeClr val="bg1"/>
                </a:solidFill>
              </a:rPr>
              <a:t>FIC Party can request Joint Committee to approve Industry Development Measure to support:</a:t>
            </a:r>
          </a:p>
          <a:p>
            <a:pPr lvl="1"/>
            <a:r>
              <a:rPr lang="en-GB" dirty="0">
                <a:solidFill>
                  <a:schemeClr val="bg1"/>
                </a:solidFill>
              </a:rPr>
              <a:t>(a) establishment of a new industry;</a:t>
            </a:r>
          </a:p>
          <a:p>
            <a:pPr lvl="1"/>
            <a:r>
              <a:rPr lang="en-GB" dirty="0">
                <a:solidFill>
                  <a:schemeClr val="bg1"/>
                </a:solidFill>
              </a:rPr>
              <a:t>(b) substantial transformation of an existing industry;</a:t>
            </a:r>
          </a:p>
          <a:p>
            <a:pPr lvl="1"/>
            <a:r>
              <a:rPr lang="en-GB" dirty="0">
                <a:solidFill>
                  <a:schemeClr val="bg1"/>
                </a:solidFill>
              </a:rPr>
              <a:t>(c) substantial expansion of existing industry supplying small proportion of domestic demand; or</a:t>
            </a:r>
          </a:p>
          <a:p>
            <a:pPr lvl="1"/>
            <a:r>
              <a:rPr lang="en-GB" dirty="0">
                <a:solidFill>
                  <a:schemeClr val="bg1"/>
                </a:solidFill>
              </a:rPr>
              <a:t>(d) industry destroyed or substantially damaged as result of hostilities or natural disaster</a:t>
            </a:r>
          </a:p>
        </p:txBody>
      </p:sp>
    </p:spTree>
    <p:extLst>
      <p:ext uri="{BB962C8B-B14F-4D97-AF65-F5344CB8AC3E}">
        <p14:creationId xmlns:p14="http://schemas.microsoft.com/office/powerpoint/2010/main" val="320876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0650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flexibilities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16</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557633"/>
            <a:ext cx="10515600" cy="4537349"/>
          </a:xfrm>
        </p:spPr>
        <p:txBody>
          <a:bodyPr>
            <a:normAutofit fontScale="92500" lnSpcReduction="20000"/>
          </a:bodyPr>
          <a:lstStyle/>
          <a:p>
            <a:pPr marL="0" indent="0">
              <a:buNone/>
            </a:pPr>
            <a:r>
              <a:rPr lang="en-GB" dirty="0">
                <a:solidFill>
                  <a:srgbClr val="FFFF00"/>
                </a:solidFill>
              </a:rPr>
              <a:t>Industry Development Measures</a:t>
            </a:r>
          </a:p>
          <a:p>
            <a:pPr marL="0" indent="0">
              <a:buNone/>
            </a:pPr>
            <a:r>
              <a:rPr lang="en-GB" dirty="0">
                <a:solidFill>
                  <a:schemeClr val="bg1"/>
                </a:solidFill>
              </a:rPr>
              <a:t>Can take the form of:</a:t>
            </a:r>
          </a:p>
          <a:p>
            <a:r>
              <a:rPr lang="en-GB" dirty="0">
                <a:solidFill>
                  <a:schemeClr val="bg1"/>
                </a:solidFill>
              </a:rPr>
              <a:t>(</a:t>
            </a:r>
            <a:r>
              <a:rPr lang="en-GB" dirty="0" err="1">
                <a:solidFill>
                  <a:schemeClr val="bg1"/>
                </a:solidFill>
              </a:rPr>
              <a:t>i</a:t>
            </a:r>
            <a:r>
              <a:rPr lang="en-GB" dirty="0">
                <a:solidFill>
                  <a:schemeClr val="bg1"/>
                </a:solidFill>
              </a:rPr>
              <a:t>) delay in scheduled tariff reductions for one or more goods; or</a:t>
            </a:r>
          </a:p>
          <a:p>
            <a:r>
              <a:rPr lang="en-GB" dirty="0">
                <a:solidFill>
                  <a:schemeClr val="bg1"/>
                </a:solidFill>
              </a:rPr>
              <a:t>(ii) increase in tariff rate for one or more goods to no more than:</a:t>
            </a:r>
          </a:p>
          <a:p>
            <a:pPr lvl="1"/>
            <a:r>
              <a:rPr lang="en-GB" dirty="0">
                <a:solidFill>
                  <a:schemeClr val="bg1"/>
                </a:solidFill>
              </a:rPr>
              <a:t>(A) for WTO Members, the MFN applied rate; or</a:t>
            </a:r>
          </a:p>
          <a:p>
            <a:pPr lvl="1"/>
            <a:r>
              <a:rPr lang="en-GB" dirty="0">
                <a:solidFill>
                  <a:schemeClr val="bg1"/>
                </a:solidFill>
              </a:rPr>
              <a:t>(B) for non-WTO Members, the general non-preferential applied rate</a:t>
            </a:r>
          </a:p>
          <a:p>
            <a:r>
              <a:rPr lang="en-GB" dirty="0">
                <a:solidFill>
                  <a:schemeClr val="bg1"/>
                </a:solidFill>
              </a:rPr>
              <a:t>Initial period 7yrs (can seek extension to 10 </a:t>
            </a:r>
            <a:r>
              <a:rPr lang="en-GB" dirty="0" err="1">
                <a:solidFill>
                  <a:schemeClr val="bg1"/>
                </a:solidFill>
              </a:rPr>
              <a:t>yrs</a:t>
            </a:r>
            <a:r>
              <a:rPr lang="en-GB" dirty="0">
                <a:solidFill>
                  <a:schemeClr val="bg1"/>
                </a:solidFill>
              </a:rPr>
              <a:t>)</a:t>
            </a:r>
          </a:p>
          <a:p>
            <a:r>
              <a:rPr lang="en-GB" dirty="0">
                <a:solidFill>
                  <a:schemeClr val="bg1"/>
                </a:solidFill>
              </a:rPr>
              <a:t>Only applies during period of scheduled tariff reductions (not when eliminated)</a:t>
            </a:r>
          </a:p>
          <a:p>
            <a:r>
              <a:rPr lang="en-GB" dirty="0">
                <a:solidFill>
                  <a:schemeClr val="bg1"/>
                </a:solidFill>
              </a:rPr>
              <a:t>Only where tariff lines not more than 8% total exports of affected Party to requesting Party and not more than 3% tariff lines</a:t>
            </a:r>
          </a:p>
          <a:p>
            <a:r>
              <a:rPr lang="en-GB" dirty="0">
                <a:solidFill>
                  <a:schemeClr val="bg1"/>
                </a:solidFill>
              </a:rPr>
              <a:t>Requires compensation (like modification of concessions)</a:t>
            </a:r>
          </a:p>
        </p:txBody>
      </p:sp>
    </p:spTree>
    <p:extLst>
      <p:ext uri="{BB962C8B-B14F-4D97-AF65-F5344CB8AC3E}">
        <p14:creationId xmlns:p14="http://schemas.microsoft.com/office/powerpoint/2010/main" val="387672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0650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flexibilities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17</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557633"/>
            <a:ext cx="8119110" cy="4537349"/>
          </a:xfrm>
        </p:spPr>
        <p:txBody>
          <a:bodyPr>
            <a:normAutofit fontScale="92500"/>
          </a:bodyPr>
          <a:lstStyle/>
          <a:p>
            <a:pPr marL="0" indent="0">
              <a:buNone/>
            </a:pPr>
            <a:r>
              <a:rPr lang="en-GB" dirty="0">
                <a:solidFill>
                  <a:srgbClr val="FFFF00"/>
                </a:solidFill>
              </a:rPr>
              <a:t>Industry Development Measures – example</a:t>
            </a:r>
          </a:p>
          <a:p>
            <a:r>
              <a:rPr lang="en-GB" dirty="0">
                <a:solidFill>
                  <a:schemeClr val="bg1"/>
                </a:solidFill>
              </a:rPr>
              <a:t>Assume PIC has committed to phase-out tariffs on copper</a:t>
            </a:r>
          </a:p>
          <a:p>
            <a:r>
              <a:rPr lang="en-GB" dirty="0">
                <a:solidFill>
                  <a:schemeClr val="bg1"/>
                </a:solidFill>
              </a:rPr>
              <a:t>Government discovers substantial copper deposit – wants to establish new industry</a:t>
            </a:r>
          </a:p>
          <a:p>
            <a:r>
              <a:rPr lang="en-GB" dirty="0">
                <a:solidFill>
                  <a:schemeClr val="bg1"/>
                </a:solidFill>
              </a:rPr>
              <a:t>PIC could request approval to:</a:t>
            </a:r>
          </a:p>
          <a:p>
            <a:pPr lvl="1"/>
            <a:r>
              <a:rPr lang="en-GB" dirty="0">
                <a:solidFill>
                  <a:schemeClr val="bg1"/>
                </a:solidFill>
              </a:rPr>
              <a:t>Pause / delay tariff reduction on copper imports; or</a:t>
            </a:r>
          </a:p>
          <a:p>
            <a:pPr lvl="1"/>
            <a:r>
              <a:rPr lang="en-GB" dirty="0">
                <a:solidFill>
                  <a:schemeClr val="bg1"/>
                </a:solidFill>
              </a:rPr>
              <a:t>Temporarily revert to MFN rate (for WTO Members)</a:t>
            </a:r>
          </a:p>
          <a:p>
            <a:r>
              <a:rPr lang="en-GB" dirty="0">
                <a:solidFill>
                  <a:schemeClr val="bg1"/>
                </a:solidFill>
              </a:rPr>
              <a:t>Only available if copper not more than 8% total exports from exporting (affected Party)</a:t>
            </a:r>
          </a:p>
          <a:p>
            <a:pPr lvl="1"/>
            <a:r>
              <a:rPr lang="en-GB" dirty="0">
                <a:solidFill>
                  <a:schemeClr val="bg1"/>
                </a:solidFill>
              </a:rPr>
              <a:t>May require compensation (some other concession, e.g. accelerated tariff reduction on another good)</a:t>
            </a:r>
          </a:p>
        </p:txBody>
      </p:sp>
      <p:pic>
        <p:nvPicPr>
          <p:cNvPr id="4" name="Picture 3" descr="A close-up of a copper nugget&#10;&#10;Description automatically generated">
            <a:extLst>
              <a:ext uri="{FF2B5EF4-FFF2-40B4-BE49-F238E27FC236}">
                <a16:creationId xmlns:a16="http://schemas.microsoft.com/office/drawing/2014/main" id="{0113B072-F12E-A6D7-CCAD-A831A2932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918" y="1773916"/>
            <a:ext cx="2861832" cy="2709797"/>
          </a:xfrm>
          <a:prstGeom prst="rect">
            <a:avLst/>
          </a:prstGeom>
        </p:spPr>
      </p:pic>
    </p:spTree>
    <p:extLst>
      <p:ext uri="{BB962C8B-B14F-4D97-AF65-F5344CB8AC3E}">
        <p14:creationId xmlns:p14="http://schemas.microsoft.com/office/powerpoint/2010/main" val="418820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83449"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safeguards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18</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343222"/>
            <a:ext cx="10515600" cy="5379195"/>
          </a:xfrm>
        </p:spPr>
        <p:txBody>
          <a:bodyPr>
            <a:normAutofit fontScale="85000" lnSpcReduction="20000"/>
          </a:bodyPr>
          <a:lstStyle/>
          <a:p>
            <a:pPr marL="0" indent="0">
              <a:buNone/>
            </a:pPr>
            <a:r>
              <a:rPr lang="en-GB" dirty="0">
                <a:solidFill>
                  <a:srgbClr val="FFFF00"/>
                </a:solidFill>
              </a:rPr>
              <a:t>Transitional safeguards</a:t>
            </a:r>
          </a:p>
          <a:p>
            <a:r>
              <a:rPr lang="en-GB" dirty="0">
                <a:solidFill>
                  <a:schemeClr val="bg1"/>
                </a:solidFill>
              </a:rPr>
              <a:t>Transitional safeguard available if tariff reduction commitments result in influx of imports of a good from another Party - cause or threaten </a:t>
            </a:r>
            <a:r>
              <a:rPr lang="en-GB" dirty="0">
                <a:solidFill>
                  <a:srgbClr val="FFFF00"/>
                </a:solidFill>
              </a:rPr>
              <a:t>serious injury to domestic industry</a:t>
            </a:r>
            <a:r>
              <a:rPr lang="en-GB" dirty="0">
                <a:solidFill>
                  <a:schemeClr val="bg1"/>
                </a:solidFill>
              </a:rPr>
              <a:t> producing like or directly competitive good</a:t>
            </a:r>
          </a:p>
          <a:p>
            <a:pPr marL="0" indent="0">
              <a:buNone/>
            </a:pPr>
            <a:endParaRPr lang="en-GB" sz="1300" dirty="0">
              <a:solidFill>
                <a:schemeClr val="bg1"/>
              </a:solidFill>
            </a:endParaRPr>
          </a:p>
          <a:p>
            <a:r>
              <a:rPr lang="en-GB" dirty="0">
                <a:solidFill>
                  <a:schemeClr val="bg1"/>
                </a:solidFill>
              </a:rPr>
              <a:t>Only available to </a:t>
            </a:r>
            <a:r>
              <a:rPr lang="en-GB" dirty="0">
                <a:solidFill>
                  <a:srgbClr val="FFFF00"/>
                </a:solidFill>
              </a:rPr>
              <a:t>developing country Parties</a:t>
            </a:r>
            <a:r>
              <a:rPr lang="en-GB" dirty="0">
                <a:solidFill>
                  <a:schemeClr val="bg1"/>
                </a:solidFill>
              </a:rPr>
              <a:t> during transition (phase out) period – Parties can: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600" b="0" i="0" u="none" strike="noStrike" kern="1200" cap="none" spc="0" normalizeH="0" baseline="0" noProof="0" dirty="0" err="1">
                <a:ln>
                  <a:noFill/>
                </a:ln>
                <a:solidFill>
                  <a:prstClr val="white"/>
                </a:solidFill>
                <a:effectLst/>
                <a:uLnTx/>
                <a:uFillTx/>
                <a:latin typeface="Calibri" panose="020F0502020204030204"/>
                <a:ea typeface="+mn-ea"/>
                <a:cs typeface="+mn-cs"/>
              </a:rPr>
              <a:t>i</a:t>
            </a: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 suspend further tariff reductions; 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(ii) increase in tariff rate for one or more goods to no more than: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(A) for WTO Members, the MFN applied rate; 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(B) for non-WTO Members, the general non-preferential applied rate</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a:spcBef>
                <a:spcPts val="500"/>
              </a:spcBef>
              <a:defRPr/>
            </a:pPr>
            <a:r>
              <a:rPr lang="en-GB" sz="2600" dirty="0">
                <a:solidFill>
                  <a:prstClr val="white"/>
                </a:solidFill>
              </a:rPr>
              <a:t>Transitional safeguard only for time necessary to prevent or remedy serious injury and facilitate adjustment</a:t>
            </a:r>
          </a:p>
          <a:p>
            <a:pPr lvl="1">
              <a:defRPr/>
            </a:pPr>
            <a:r>
              <a:rPr lang="en-GB" sz="2200" dirty="0">
                <a:solidFill>
                  <a:prstClr val="white"/>
                </a:solidFill>
              </a:rPr>
              <a:t>Generally no more than 2 years</a:t>
            </a:r>
          </a:p>
          <a:p>
            <a:pPr marL="457200" lvl="1" indent="0">
              <a:buNone/>
              <a:defRPr/>
            </a:pPr>
            <a:endParaRPr lang="en-GB" sz="1200" dirty="0">
              <a:solidFill>
                <a:prstClr val="white"/>
              </a:solidFill>
            </a:endParaRPr>
          </a:p>
          <a:p>
            <a:pPr>
              <a:spcBef>
                <a:spcPts val="500"/>
              </a:spcBef>
              <a:defRPr/>
            </a:pPr>
            <a:r>
              <a:rPr lang="en-GB" sz="2600" dirty="0">
                <a:solidFill>
                  <a:prstClr val="white"/>
                </a:solidFill>
                <a:latin typeface="Calibri" panose="020F0502020204030204"/>
              </a:rPr>
              <a:t>Requirements for investigations &amp; transparency</a:t>
            </a:r>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Requirement for</a:t>
            </a:r>
            <a:r>
              <a:rPr lang="en-GB" sz="2600" dirty="0">
                <a:solidFill>
                  <a:prstClr val="white"/>
                </a:solidFill>
                <a:latin typeface="Calibri" panose="020F0502020204030204"/>
              </a:rPr>
              <a:t> compensation</a:t>
            </a:r>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3803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8383449"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II.3  Tariff commitments &amp; safeguards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19</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343222"/>
            <a:ext cx="7866862" cy="5379195"/>
          </a:xfrm>
        </p:spPr>
        <p:txBody>
          <a:bodyPr>
            <a:normAutofit/>
          </a:bodyPr>
          <a:lstStyle/>
          <a:p>
            <a:pPr marL="0" indent="0">
              <a:buNone/>
            </a:pPr>
            <a:r>
              <a:rPr lang="en-GB" dirty="0">
                <a:solidFill>
                  <a:srgbClr val="FFFF00"/>
                </a:solidFill>
              </a:rPr>
              <a:t>Transitional safeguards - example</a:t>
            </a:r>
          </a:p>
          <a:p>
            <a:r>
              <a:rPr lang="en-GB" dirty="0">
                <a:solidFill>
                  <a:schemeClr val="bg1"/>
                </a:solidFill>
              </a:rPr>
              <a:t>X is relatively small producer of beef – makes commitments to phase out tariffs over 10 years</a:t>
            </a:r>
          </a:p>
          <a:p>
            <a:r>
              <a:rPr lang="en-GB" dirty="0">
                <a:solidFill>
                  <a:schemeClr val="bg1"/>
                </a:solidFill>
              </a:rPr>
              <a:t>Y is large producer / exporter beef – including to X</a:t>
            </a:r>
          </a:p>
          <a:p>
            <a:r>
              <a:rPr lang="en-GB" dirty="0">
                <a:solidFill>
                  <a:schemeClr val="bg1"/>
                </a:solidFill>
              </a:rPr>
              <a:t>Result of tariff reduction – sudden surge beef imports – floods market – causes serious injury to domestic producers (significant loss of market share)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rPr>
              <a:t>X could request approval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Pause / delay tariff reduction on beef imports; 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rPr>
              <a:t>Temporarily revert to MFN rate (for WTO Members)</a:t>
            </a:r>
          </a:p>
          <a:p>
            <a:pPr>
              <a:spcBef>
                <a:spcPts val="500"/>
              </a:spcBef>
              <a:defRPr/>
            </a:pPr>
            <a:r>
              <a:rPr lang="en-GB" sz="2600" dirty="0">
                <a:solidFill>
                  <a:prstClr val="white"/>
                </a:solidFill>
                <a:latin typeface="Calibri" panose="020F0502020204030204"/>
              </a:rPr>
              <a:t>May require compensation</a:t>
            </a:r>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4" name="Picture 3" descr="A diagram of a cow&#10;&#10;Description automatically generated">
            <a:extLst>
              <a:ext uri="{FF2B5EF4-FFF2-40B4-BE49-F238E27FC236}">
                <a16:creationId xmlns:a16="http://schemas.microsoft.com/office/drawing/2014/main" id="{A532E2A5-FCF9-49DC-2CD7-213163022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623" y="2476500"/>
            <a:ext cx="2733675" cy="1905000"/>
          </a:xfrm>
          <a:prstGeom prst="rect">
            <a:avLst/>
          </a:prstGeom>
        </p:spPr>
      </p:pic>
    </p:spTree>
    <p:extLst>
      <p:ext uri="{BB962C8B-B14F-4D97-AF65-F5344CB8AC3E}">
        <p14:creationId xmlns:p14="http://schemas.microsoft.com/office/powerpoint/2010/main" val="173517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275" y="762000"/>
            <a:ext cx="2236510"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Overview</a:t>
            </a:r>
          </a:p>
        </p:txBody>
      </p:sp>
      <p:sp>
        <p:nvSpPr>
          <p:cNvPr id="33" name="TextBox 32"/>
          <p:cNvSpPr txBox="1"/>
          <p:nvPr/>
        </p:nvSpPr>
        <p:spPr>
          <a:xfrm>
            <a:off x="10510531" y="6334125"/>
            <a:ext cx="1285929"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0A167051-97C1-4D68-919F-E619A03423F5}" type="slidenum">
              <a:rPr lang="en-AU" sz="1000" smtClean="0">
                <a:solidFill>
                  <a:prstClr val="white"/>
                </a:solidFill>
                <a:latin typeface="Arial" panose="020B0604020202020204" pitchFamily="34" charset="0"/>
                <a:cs typeface="Arial" panose="020B0604020202020204" pitchFamily="34" charset="0"/>
              </a:rPr>
              <a:pPr/>
              <a:t>2</a:t>
            </a:fld>
            <a:endParaRPr lang="en-AU" sz="1000" dirty="0">
              <a:solidFill>
                <a:prstClr val="white"/>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636931"/>
            <a:ext cx="10515600" cy="4540032"/>
          </a:xfrm>
        </p:spPr>
        <p:txBody>
          <a:bodyPr>
            <a:normAutofit/>
          </a:bodyPr>
          <a:lstStyle/>
          <a:p>
            <a:pPr marL="742950" indent="-742950">
              <a:buFont typeface="+mj-lt"/>
              <a:buAutoNum type="arabicPeriod"/>
            </a:pPr>
            <a:endParaRPr lang="en-AU" sz="3600" dirty="0">
              <a:solidFill>
                <a:schemeClr val="bg1"/>
              </a:solidFill>
            </a:endParaRPr>
          </a:p>
          <a:p>
            <a:pPr marL="857250" indent="-857250">
              <a:buFont typeface="+mj-lt"/>
              <a:buAutoNum type="romanUcPeriod"/>
            </a:pPr>
            <a:r>
              <a:rPr lang="en-AU" sz="3600" dirty="0">
                <a:solidFill>
                  <a:schemeClr val="bg1"/>
                </a:solidFill>
              </a:rPr>
              <a:t>Introduction to PACER Plus Goods Chapter</a:t>
            </a:r>
          </a:p>
          <a:p>
            <a:pPr marL="857250" indent="-857250">
              <a:buFont typeface="+mj-lt"/>
              <a:buAutoNum type="romanUcPeriod"/>
            </a:pPr>
            <a:r>
              <a:rPr lang="en-AU" sz="3600" dirty="0">
                <a:solidFill>
                  <a:schemeClr val="bg1"/>
                </a:solidFill>
              </a:rPr>
              <a:t>Tariff commitments</a:t>
            </a:r>
          </a:p>
          <a:p>
            <a:pPr marL="857250" indent="-857250">
              <a:buFont typeface="+mj-lt"/>
              <a:buAutoNum type="romanUcPeriod"/>
            </a:pPr>
            <a:r>
              <a:rPr lang="en-AU" sz="3600" dirty="0">
                <a:solidFill>
                  <a:schemeClr val="bg1"/>
                </a:solidFill>
              </a:rPr>
              <a:t>Affirmation &amp; incorporation WTO obligations</a:t>
            </a:r>
          </a:p>
          <a:p>
            <a:pPr marL="857250" indent="-857250">
              <a:buFont typeface="+mj-lt"/>
              <a:buAutoNum type="romanUcPeriod"/>
            </a:pPr>
            <a:r>
              <a:rPr lang="en-AU" sz="3600" dirty="0">
                <a:solidFill>
                  <a:schemeClr val="bg1"/>
                </a:solidFill>
              </a:rPr>
              <a:t>Rules on Customs Procedures</a:t>
            </a:r>
          </a:p>
          <a:p>
            <a:pPr marL="857250" indent="-857250">
              <a:buFont typeface="+mj-lt"/>
              <a:buAutoNum type="romanUcPeriod"/>
            </a:pPr>
            <a:r>
              <a:rPr lang="en-AU" sz="3600" dirty="0">
                <a:solidFill>
                  <a:schemeClr val="bg1"/>
                </a:solidFill>
              </a:rPr>
              <a:t>Technical Barriers to Trade</a:t>
            </a:r>
          </a:p>
        </p:txBody>
      </p:sp>
    </p:spTree>
    <p:extLst>
      <p:ext uri="{BB962C8B-B14F-4D97-AF65-F5344CB8AC3E}">
        <p14:creationId xmlns:p14="http://schemas.microsoft.com/office/powerpoint/2010/main" val="59520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18972"/>
            <a:ext cx="12192000" cy="646331"/>
          </a:xfrm>
          <a:prstGeom prst="rect">
            <a:avLst/>
          </a:prstGeom>
          <a:noFill/>
        </p:spPr>
        <p:txBody>
          <a:bodyPr wrap="square" rtlCol="0">
            <a:spAutoFit/>
          </a:bodyPr>
          <a:lstStyle/>
          <a:p>
            <a:pPr algn="ctr"/>
            <a:r>
              <a:rPr lang="en-AU" sz="3600" b="1" dirty="0">
                <a:solidFill>
                  <a:prstClr val="white"/>
                </a:solidFill>
                <a:latin typeface="Arial" panose="020B0604020202020204" pitchFamily="34" charset="0"/>
                <a:cs typeface="Arial" panose="020B0604020202020204" pitchFamily="34" charset="0"/>
              </a:rPr>
              <a:t>III. Affirmation &amp; incorporation WTO obligations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20</a:t>
            </a:fld>
            <a:endParaRPr lang="en-AU"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60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149545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III.1  Non-discrimination: Internal taxes &amp; regulation</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21</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4312296"/>
            <a:ext cx="10515600" cy="2021829"/>
          </a:xfrm>
        </p:spPr>
        <p:txBody>
          <a:bodyPr>
            <a:normAutofit fontScale="92500" lnSpcReduction="10000"/>
          </a:bodyPr>
          <a:lstStyle/>
          <a:p>
            <a:r>
              <a:rPr lang="en-GB" dirty="0">
                <a:solidFill>
                  <a:schemeClr val="bg1"/>
                </a:solidFill>
              </a:rPr>
              <a:t>PP Goods Chapter affirms or incorporates number of GATT and other WTO goods agreement obligations</a:t>
            </a:r>
          </a:p>
          <a:p>
            <a:r>
              <a:rPr lang="en-GB" dirty="0">
                <a:solidFill>
                  <a:schemeClr val="bg1"/>
                </a:solidFill>
              </a:rPr>
              <a:t>Incorporates GATT NT and MFN obligations for internal taxes, charges and regulations internal sale, distribution or use of goods</a:t>
            </a:r>
          </a:p>
          <a:p>
            <a:r>
              <a:rPr lang="en-GB" dirty="0">
                <a:solidFill>
                  <a:schemeClr val="bg1"/>
                </a:solidFill>
              </a:rPr>
              <a:t>Applies to </a:t>
            </a:r>
            <a:r>
              <a:rPr lang="en-GB" u="sng" dirty="0">
                <a:solidFill>
                  <a:schemeClr val="bg1"/>
                </a:solidFill>
              </a:rPr>
              <a:t>all</a:t>
            </a:r>
            <a:r>
              <a:rPr lang="en-GB" dirty="0">
                <a:solidFill>
                  <a:schemeClr val="bg1"/>
                </a:solidFill>
              </a:rPr>
              <a:t> Parties (including non-WTO Members)</a:t>
            </a:r>
          </a:p>
          <a:p>
            <a:endParaRPr lang="en-GB" dirty="0">
              <a:solidFill>
                <a:schemeClr val="bg1"/>
              </a:solidFill>
            </a:endParaRPr>
          </a:p>
          <a:p>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621506" y="1179733"/>
            <a:ext cx="10560844" cy="2949356"/>
          </a:xfrm>
          <a:prstGeom prst="rect">
            <a:avLst/>
          </a:prstGeom>
          <a:solidFill>
            <a:sysClr val="window" lastClr="FFFFFF"/>
          </a:solidFill>
        </p:spPr>
        <p:txBody>
          <a:bodyPr lIns="252000" tIns="180000" rIns="252000" bIns="18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ysClr val="windowText" lastClr="000000"/>
                </a:solidFill>
                <a:latin typeface="Times New Roman" panose="02020603050405020304" pitchFamily="18" charset="0"/>
                <a:cs typeface="Times New Roman" panose="02020603050405020304" pitchFamily="18" charset="0"/>
              </a:rPr>
              <a:t>Article 6: Internal Taxation and Regulation</a:t>
            </a:r>
            <a:endParaRPr lang="en-AU" sz="1000" dirty="0">
              <a:solidFill>
                <a:sysClr val="windowText" lastClr="00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In respect of internal taxes, other internal charges and laws, regulations and requirements affecting matters within the scope of Article III of GATT 1994, </a:t>
            </a:r>
            <a:r>
              <a:rPr lang="en-GB" sz="2400" dirty="0">
                <a:solidFill>
                  <a:sysClr val="windowText" lastClr="000000"/>
                </a:solidFill>
                <a:effectLst>
                  <a:glow rad="127000">
                    <a:srgbClr val="FFFF00"/>
                  </a:glow>
                </a:effectLst>
                <a:latin typeface="Times New Roman" panose="02020603050405020304" pitchFamily="18" charset="0"/>
                <a:cs typeface="Times New Roman" panose="02020603050405020304" pitchFamily="18" charset="0"/>
              </a:rPr>
              <a:t>each Party shall accord to the goods of other Parties most-favoured-nation treatment and national treatment in accordance with Articles I and III</a:t>
            </a:r>
            <a:r>
              <a:rPr lang="en-GB" sz="2400" dirty="0">
                <a:solidFill>
                  <a:sysClr val="windowText" lastClr="000000"/>
                </a:solidFill>
                <a:latin typeface="Times New Roman" panose="02020603050405020304" pitchFamily="18" charset="0"/>
                <a:cs typeface="Times New Roman" panose="02020603050405020304" pitchFamily="18" charset="0"/>
              </a:rPr>
              <a:t>, including the Interpretative Notes to Article III, of GATT 1994. To these ends, </a:t>
            </a:r>
            <a:r>
              <a:rPr lang="en-GB" sz="2400" dirty="0">
                <a:solidFill>
                  <a:sysClr val="windowText" lastClr="000000"/>
                </a:solidFill>
                <a:effectLst>
                  <a:glow rad="127000">
                    <a:srgbClr val="FFFF00"/>
                  </a:glow>
                </a:effectLst>
                <a:latin typeface="Times New Roman" panose="02020603050405020304" pitchFamily="18" charset="0"/>
                <a:cs typeface="Times New Roman" panose="02020603050405020304" pitchFamily="18" charset="0"/>
              </a:rPr>
              <a:t>Articles I and III… of GATT 1994 are incorporated into and shall form part of this Agreement</a:t>
            </a:r>
            <a:r>
              <a:rPr lang="en-GB" sz="2400" dirty="0">
                <a:solidFill>
                  <a:sysClr val="windowText" lastClr="000000"/>
                </a:solidFill>
                <a:latin typeface="Times New Roman" panose="02020603050405020304" pitchFamily="18" charset="0"/>
                <a:cs typeface="Times New Roman" panose="02020603050405020304" pitchFamily="18" charset="0"/>
              </a:rPr>
              <a:t>, </a:t>
            </a:r>
            <a:r>
              <a:rPr lang="en-GB" sz="2400" i="1" dirty="0">
                <a:solidFill>
                  <a:sysClr val="windowText" lastClr="000000"/>
                </a:solidFill>
                <a:latin typeface="Times New Roman" panose="02020603050405020304" pitchFamily="18" charset="0"/>
                <a:cs typeface="Times New Roman" panose="02020603050405020304" pitchFamily="18" charset="0"/>
              </a:rPr>
              <a:t>mutatis mutandis</a:t>
            </a:r>
            <a:r>
              <a:rPr lang="en-GB" sz="2400" dirty="0">
                <a:solidFill>
                  <a:sysClr val="windowText" lastClr="000000"/>
                </a:solidFill>
                <a:latin typeface="Times New Roman" panose="02020603050405020304" pitchFamily="18" charset="0"/>
                <a:cs typeface="Times New Roman" panose="02020603050405020304" pitchFamily="18" charset="0"/>
              </a:rPr>
              <a:t>.</a:t>
            </a:r>
            <a:endParaRPr lang="en-AU"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0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728917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III.2  Import &amp; export restrictions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22</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49" y="1630015"/>
            <a:ext cx="10515600" cy="2174256"/>
          </a:xfrm>
        </p:spPr>
        <p:txBody>
          <a:bodyPr>
            <a:normAutofit/>
          </a:bodyPr>
          <a:lstStyle/>
          <a:p>
            <a:r>
              <a:rPr lang="en-GB" dirty="0">
                <a:solidFill>
                  <a:schemeClr val="bg1"/>
                </a:solidFill>
              </a:rPr>
              <a:t>PACER Plus Parties commit to not adopt or maintain import or export restrictions (including quotas etc) prohibited by GATT Article XI </a:t>
            </a:r>
          </a:p>
          <a:p>
            <a:r>
              <a:rPr lang="en-GB" dirty="0">
                <a:solidFill>
                  <a:schemeClr val="bg1"/>
                </a:solidFill>
              </a:rPr>
              <a:t>Applies equally to non-WTO Members</a:t>
            </a:r>
          </a:p>
          <a:p>
            <a:pPr marL="0" indent="0">
              <a:buNone/>
            </a:pPr>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DECD5B8D-D6D9-C1DA-944F-446692785712}"/>
              </a:ext>
            </a:extLst>
          </p:cNvPr>
          <p:cNvSpPr txBox="1">
            <a:spLocks/>
          </p:cNvSpPr>
          <p:nvPr/>
        </p:nvSpPr>
        <p:spPr>
          <a:xfrm>
            <a:off x="476249" y="3804271"/>
            <a:ext cx="10706099" cy="1795641"/>
          </a:xfrm>
          <a:prstGeom prst="rect">
            <a:avLst/>
          </a:prstGeom>
          <a:solidFill>
            <a:sysClr val="window" lastClr="FFFFFF"/>
          </a:solidFill>
        </p:spPr>
        <p:txBody>
          <a:bodyPr lIns="252000" tIns="180000" rIns="252000" bIns="18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ysClr val="windowText" lastClr="000000"/>
                </a:solidFill>
                <a:latin typeface="Times New Roman" panose="02020603050405020304" pitchFamily="18" charset="0"/>
                <a:cs typeface="Times New Roman" panose="02020603050405020304" pitchFamily="18" charset="0"/>
              </a:rPr>
              <a:t>Article 12: Other Non-Tariff Measures</a:t>
            </a:r>
          </a:p>
          <a:p>
            <a:pPr marL="0" indent="0" algn="just">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1. Each Party shall not:</a:t>
            </a:r>
          </a:p>
          <a:p>
            <a:pPr marL="0" indent="0" algn="just">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(a) adopt or maintain any measure within the purview of Article XI of GATT 1994, … except in accordance with the WTO Agreement and this Agreement;</a:t>
            </a:r>
            <a:endParaRPr lang="en-AU"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19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4750211"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III.3  Trade Remedies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23</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723171"/>
            <a:ext cx="10515600" cy="4734385"/>
          </a:xfrm>
        </p:spPr>
        <p:txBody>
          <a:bodyPr>
            <a:normAutofit/>
          </a:bodyPr>
          <a:lstStyle/>
          <a:p>
            <a:pPr marL="0" indent="0">
              <a:buNone/>
            </a:pPr>
            <a:r>
              <a:rPr lang="en-GB" dirty="0">
                <a:solidFill>
                  <a:srgbClr val="FFFF00"/>
                </a:solidFill>
              </a:rPr>
              <a:t>What are trade remedies?</a:t>
            </a:r>
          </a:p>
          <a:p>
            <a:r>
              <a:rPr lang="en-GB" dirty="0">
                <a:solidFill>
                  <a:schemeClr val="bg1"/>
                </a:solidFill>
              </a:rPr>
              <a:t>Actions taken against imports to protect domestic industries from unfair practices such as dumping, subsidies, or to cope with a sudden surge of foreign goods </a:t>
            </a:r>
          </a:p>
          <a:p>
            <a:r>
              <a:rPr lang="en-GB" dirty="0">
                <a:solidFill>
                  <a:schemeClr val="bg1"/>
                </a:solidFill>
              </a:rPr>
              <a:t>PACER Plus affirms WTO obligations with respect to trade remedies in response to anti-dumping, subsidies and rights to take (global safeguards)</a:t>
            </a:r>
          </a:p>
          <a:p>
            <a:r>
              <a:rPr lang="en-GB" dirty="0">
                <a:solidFill>
                  <a:schemeClr val="bg1"/>
                </a:solidFill>
              </a:rPr>
              <a:t>Non-WTO Members commit to comply with WTO rules on trade remedies</a:t>
            </a:r>
          </a:p>
          <a:p>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56411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0734734"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III.3  Trade Remedies: Anti-dumping &amp; subsidies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24</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4700588"/>
            <a:ext cx="10515600" cy="2021829"/>
          </a:xfrm>
        </p:spPr>
        <p:txBody>
          <a:bodyPr>
            <a:normAutofit/>
          </a:bodyPr>
          <a:lstStyle/>
          <a:p>
            <a:r>
              <a:rPr lang="en-GB" dirty="0">
                <a:solidFill>
                  <a:schemeClr val="bg1"/>
                </a:solidFill>
              </a:rPr>
              <a:t>Confirms PP not affect WTO rights and obligations on anti-dumping &amp; subsidies</a:t>
            </a:r>
          </a:p>
          <a:p>
            <a:r>
              <a:rPr lang="en-GB" dirty="0">
                <a:solidFill>
                  <a:schemeClr val="bg1"/>
                </a:solidFill>
              </a:rPr>
              <a:t>Non-WTO Members commit to comply with WTO rules on anti-dumping &amp; subsidies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495300" y="1179732"/>
            <a:ext cx="10706100" cy="3192243"/>
          </a:xfrm>
          <a:prstGeom prst="rect">
            <a:avLst/>
          </a:prstGeom>
          <a:solidFill>
            <a:sysClr val="window" lastClr="FFFFFF"/>
          </a:solidFill>
        </p:spPr>
        <p:txBody>
          <a:bodyPr lIns="252000" tIns="180000" rIns="252000" bIns="18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ysClr val="windowText" lastClr="000000"/>
                </a:solidFill>
                <a:latin typeface="Times New Roman" panose="02020603050405020304" pitchFamily="18" charset="0"/>
                <a:cs typeface="Times New Roman" panose="02020603050405020304" pitchFamily="18" charset="0"/>
              </a:rPr>
              <a:t>Article 7: Trade Remedies</a:t>
            </a:r>
          </a:p>
          <a:p>
            <a:pPr marL="0" indent="0">
              <a:buFont typeface="Arial" panose="020B0604020202020204" pitchFamily="34" charset="0"/>
              <a:buNone/>
            </a:pPr>
            <a:r>
              <a:rPr lang="en-GB" sz="2400" i="1" dirty="0">
                <a:solidFill>
                  <a:sysClr val="windowText" lastClr="000000"/>
                </a:solidFill>
                <a:latin typeface="Times New Roman" panose="02020603050405020304" pitchFamily="18" charset="0"/>
                <a:cs typeface="Times New Roman" panose="02020603050405020304" pitchFamily="18" charset="0"/>
              </a:rPr>
              <a:t>Anti-Dumping and Countervailing Measures</a:t>
            </a:r>
          </a:p>
          <a:p>
            <a:pPr marL="0" indent="0" algn="just">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1. Nothing in this Agreement shall affect the rights and obligations of WTO Members under Articles VI and XVI of GATT 1994, the Anti-Dumping Agreement and the Agreement on Subsidies and Countervailing Measures.</a:t>
            </a:r>
          </a:p>
          <a:p>
            <a:pPr marL="0" indent="0" algn="just">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2. When applying anti-dumping or countervailing measures, non-WTO Members shall comply with the … GATT 1994, the Anti-Dumping Agreement and the Agreement on Subsidies and Countervailing Measures.</a:t>
            </a:r>
            <a:endParaRPr lang="en-AU"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16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4698722"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III.4  Fees &amp; Charges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25</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4754880"/>
            <a:ext cx="11239500" cy="1983212"/>
          </a:xfrm>
        </p:spPr>
        <p:txBody>
          <a:bodyPr>
            <a:normAutofit fontScale="85000" lnSpcReduction="20000"/>
          </a:bodyPr>
          <a:lstStyle/>
          <a:p>
            <a:r>
              <a:rPr lang="en-GB" sz="3300" dirty="0">
                <a:solidFill>
                  <a:schemeClr val="bg1"/>
                </a:solidFill>
              </a:rPr>
              <a:t>PP incorporates GATT (Art VIII) rules on fees &amp; charges on import and export (e.g. licensing, documentation, certification, inspection etc)</a:t>
            </a:r>
          </a:p>
          <a:p>
            <a:r>
              <a:rPr lang="en-GB" sz="3300" dirty="0">
                <a:solidFill>
                  <a:schemeClr val="bg1"/>
                </a:solidFill>
              </a:rPr>
              <a:t>Must ensure: fees limited to approximate cost of service &amp; not protect domestic products</a:t>
            </a:r>
          </a:p>
          <a:p>
            <a:r>
              <a:rPr lang="en-GB" sz="3300" dirty="0">
                <a:solidFill>
                  <a:schemeClr val="bg1"/>
                </a:solidFill>
              </a:rPr>
              <a:t>Applies equally to non-WTO Members</a:t>
            </a:r>
          </a:p>
          <a:p>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476250" y="1237453"/>
            <a:ext cx="11033579" cy="3265548"/>
          </a:xfrm>
          <a:prstGeom prst="rect">
            <a:avLst/>
          </a:prstGeom>
          <a:solidFill>
            <a:sysClr val="window" lastClr="FFFFFF"/>
          </a:solidFill>
        </p:spPr>
        <p:txBody>
          <a:bodyPr lIns="252000" tIns="180000" rIns="252000" bIns="18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ysClr val="windowText" lastClr="000000"/>
                </a:solidFill>
                <a:latin typeface="Times New Roman" panose="02020603050405020304" pitchFamily="18" charset="0"/>
                <a:cs typeface="Times New Roman" panose="02020603050405020304" pitchFamily="18" charset="0"/>
              </a:rPr>
              <a:t>Article 10: Fees and Charges Connected with Importation and Exportation</a:t>
            </a:r>
          </a:p>
          <a:p>
            <a:pPr marL="0" indent="0">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1. Each Party shall ensure that all fees and charges … on or in connection with importation or exportation:</a:t>
            </a:r>
          </a:p>
          <a:p>
            <a:pPr marL="0" indent="0">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(a) are limited in amount to the approximate cost of services rendered;</a:t>
            </a:r>
          </a:p>
          <a:p>
            <a:pPr marL="0" indent="0">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(b) do not represent indirect protection to domestic products or taxation on imports or exports …; </a:t>
            </a:r>
          </a:p>
          <a:p>
            <a:pPr marL="0" indent="0">
              <a:buFont typeface="Arial" panose="020B0604020202020204" pitchFamily="34" charset="0"/>
              <a:buNone/>
            </a:pPr>
            <a:r>
              <a:rPr lang="en-GB" sz="2400" dirty="0">
                <a:solidFill>
                  <a:sysClr val="windowText" lastClr="000000"/>
                </a:solidFill>
                <a:latin typeface="Times New Roman" panose="02020603050405020304" pitchFamily="18" charset="0"/>
                <a:cs typeface="Times New Roman" panose="02020603050405020304" pitchFamily="18" charset="0"/>
              </a:rPr>
              <a:t>2. Articles I and VIII of GATT 1994 are incorporated into and form part of this Agreement, </a:t>
            </a:r>
            <a:r>
              <a:rPr lang="en-GB" sz="2400" i="1" dirty="0">
                <a:solidFill>
                  <a:sysClr val="windowText" lastClr="000000"/>
                </a:solidFill>
                <a:latin typeface="Times New Roman" panose="02020603050405020304" pitchFamily="18" charset="0"/>
                <a:cs typeface="Times New Roman" panose="02020603050405020304" pitchFamily="18" charset="0"/>
              </a:rPr>
              <a:t>mutatis mutandis</a:t>
            </a:r>
            <a:r>
              <a:rPr lang="en-GB" sz="2400" dirty="0">
                <a:solidFill>
                  <a:sysClr val="windowText" lastClr="000000"/>
                </a:solidFill>
                <a:latin typeface="Times New Roman" panose="02020603050405020304" pitchFamily="18" charset="0"/>
                <a:cs typeface="Times New Roman" panose="02020603050405020304" pitchFamily="18" charset="0"/>
              </a:rPr>
              <a:t>.</a:t>
            </a:r>
            <a:endParaRPr lang="en-AU"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68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492955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III.5  Import Licensing</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26</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494571"/>
            <a:ext cx="10515600" cy="4839553"/>
          </a:xfrm>
        </p:spPr>
        <p:txBody>
          <a:bodyPr>
            <a:normAutofit fontScale="92500"/>
          </a:bodyPr>
          <a:lstStyle/>
          <a:p>
            <a:r>
              <a:rPr lang="en-GB" dirty="0">
                <a:solidFill>
                  <a:schemeClr val="bg1"/>
                </a:solidFill>
              </a:rPr>
              <a:t>PP follows </a:t>
            </a:r>
            <a:r>
              <a:rPr lang="en-GB" i="1" dirty="0">
                <a:solidFill>
                  <a:schemeClr val="bg1"/>
                </a:solidFill>
              </a:rPr>
              <a:t>WTO Agreement on Import Licensing Procedures </a:t>
            </a:r>
            <a:r>
              <a:rPr lang="en-GB" dirty="0">
                <a:solidFill>
                  <a:schemeClr val="bg1"/>
                </a:solidFill>
              </a:rPr>
              <a:t>- imposes</a:t>
            </a:r>
            <a:r>
              <a:rPr lang="en-GB" i="1" dirty="0">
                <a:solidFill>
                  <a:schemeClr val="bg1"/>
                </a:solidFill>
              </a:rPr>
              <a:t> </a:t>
            </a:r>
            <a:r>
              <a:rPr lang="en-GB" dirty="0">
                <a:solidFill>
                  <a:schemeClr val="bg1"/>
                </a:solidFill>
              </a:rPr>
              <a:t>disciplines on import licensing – potential barrier to imports</a:t>
            </a:r>
          </a:p>
          <a:p>
            <a:r>
              <a:rPr lang="en-GB" dirty="0">
                <a:solidFill>
                  <a:schemeClr val="bg1"/>
                </a:solidFill>
              </a:rPr>
              <a:t>Distinction between </a:t>
            </a:r>
            <a:r>
              <a:rPr lang="en-GB" i="1" dirty="0">
                <a:solidFill>
                  <a:schemeClr val="bg1"/>
                </a:solidFill>
              </a:rPr>
              <a:t>automatic</a:t>
            </a:r>
            <a:r>
              <a:rPr lang="en-GB" dirty="0">
                <a:solidFill>
                  <a:schemeClr val="bg1"/>
                </a:solidFill>
              </a:rPr>
              <a:t> import licensing and </a:t>
            </a:r>
            <a:r>
              <a:rPr lang="en-GB" i="1" dirty="0">
                <a:solidFill>
                  <a:schemeClr val="bg1"/>
                </a:solidFill>
              </a:rPr>
              <a:t>non-automatic </a:t>
            </a:r>
            <a:r>
              <a:rPr lang="en-GB" dirty="0">
                <a:solidFill>
                  <a:schemeClr val="bg1"/>
                </a:solidFill>
              </a:rPr>
              <a:t>licensing (more likely to have restrictive effect) – greater disciplines</a:t>
            </a:r>
          </a:p>
          <a:p>
            <a:r>
              <a:rPr lang="en-GB" dirty="0">
                <a:solidFill>
                  <a:schemeClr val="bg1"/>
                </a:solidFill>
              </a:rPr>
              <a:t>Must ensure: </a:t>
            </a:r>
          </a:p>
          <a:p>
            <a:pPr lvl="1"/>
            <a:r>
              <a:rPr lang="en-GB" dirty="0">
                <a:solidFill>
                  <a:schemeClr val="bg1"/>
                </a:solidFill>
              </a:rPr>
              <a:t>(</a:t>
            </a:r>
            <a:r>
              <a:rPr lang="en-GB" dirty="0" err="1">
                <a:solidFill>
                  <a:schemeClr val="bg1"/>
                </a:solidFill>
              </a:rPr>
              <a:t>i</a:t>
            </a:r>
            <a:r>
              <a:rPr lang="en-GB" dirty="0">
                <a:solidFill>
                  <a:schemeClr val="bg1"/>
                </a:solidFill>
              </a:rPr>
              <a:t>) import licensing implemented in transparent and predictable manner;</a:t>
            </a:r>
          </a:p>
          <a:p>
            <a:pPr lvl="1"/>
            <a:r>
              <a:rPr lang="en-GB" dirty="0">
                <a:solidFill>
                  <a:schemeClr val="bg1"/>
                </a:solidFill>
              </a:rPr>
              <a:t>(ii) non-automatic licensing procedures no more administratively burdensome than absolutely necessary to administer the measure; and</a:t>
            </a:r>
          </a:p>
          <a:p>
            <a:pPr lvl="1"/>
            <a:r>
              <a:rPr lang="en-GB" dirty="0">
                <a:solidFill>
                  <a:schemeClr val="bg1"/>
                </a:solidFill>
              </a:rPr>
              <a:t>(iii) administrative procedures and practices are transparent, as simple as possible and applied fairly and equitably</a:t>
            </a:r>
          </a:p>
          <a:p>
            <a:r>
              <a:rPr lang="en-GB" dirty="0">
                <a:solidFill>
                  <a:schemeClr val="bg1"/>
                </a:solidFill>
              </a:rPr>
              <a:t>Incorporates WTO Agreement on Import Licensing Procedures (Arts 1-3)</a:t>
            </a:r>
          </a:p>
          <a:p>
            <a:r>
              <a:rPr lang="en-GB" dirty="0">
                <a:solidFill>
                  <a:schemeClr val="bg1"/>
                </a:solidFill>
              </a:rPr>
              <a:t>Applies equally to non-WTO Members</a:t>
            </a:r>
          </a:p>
          <a:p>
            <a:endParaRPr lang="en-GB" dirty="0">
              <a:solidFill>
                <a:schemeClr val="bg1"/>
              </a:solidFill>
            </a:endParaRPr>
          </a:p>
          <a:p>
            <a:endParaRPr kumimoji="0" lang="en-GB" sz="26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448653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1897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IV. Rules on Customs Procedures</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5113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35445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III.1  Objectives</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3">
            <a:extLst>
              <a:ext uri="{FF2B5EF4-FFF2-40B4-BE49-F238E27FC236}">
                <a16:creationId xmlns:a16="http://schemas.microsoft.com/office/drawing/2014/main" id="{2BF577C9-D904-BD1F-08CD-863E547F7C82}"/>
              </a:ext>
            </a:extLst>
          </p:cNvPr>
          <p:cNvSpPr txBox="1">
            <a:spLocks/>
          </p:cNvSpPr>
          <p:nvPr/>
        </p:nvSpPr>
        <p:spPr>
          <a:xfrm>
            <a:off x="430806" y="295287"/>
            <a:ext cx="11085273" cy="5826654"/>
          </a:xfrm>
          <a:prstGeom prst="rect">
            <a:avLst/>
          </a:prstGeom>
          <a:solidFill>
            <a:sysClr val="window" lastClr="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Article 2: Objectives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The objectives of this Chapter are: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to ensure predictability, consistency and transparency in the application of customs laws and regulations of the Parties;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to promote efficient, economical administration of customs procedures and the expeditious clearance of goods;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 to simplify and harmonise customs procedures;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 to facilitate trade among the Parties and the security of such trade;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 to enhance the implementation of Article VII of GATT 1994, the Agreement on Customs Valuation …; and</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 to promote cooperation between the Customs Administrations of the Parties.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Recognising the capacity constraints of the developing country Parties, … assistance … would be provided under Chapter 10 (Development and Economic Cooperation) and the … Work Programme.</a:t>
            </a:r>
          </a:p>
        </p:txBody>
      </p:sp>
    </p:spTree>
    <p:extLst>
      <p:ext uri="{BB962C8B-B14F-4D97-AF65-F5344CB8AC3E}">
        <p14:creationId xmlns:p14="http://schemas.microsoft.com/office/powerpoint/2010/main" val="2520571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0974158" cy="646331"/>
          </a:xfrm>
          <a:prstGeom prst="rect">
            <a:avLst/>
          </a:prstGeom>
          <a:noFill/>
        </p:spPr>
        <p:txBody>
          <a:bodyPr wrap="none" rtlCol="0">
            <a:spAutoFit/>
          </a:bodyPr>
          <a:lstStyle/>
          <a:p>
            <a:r>
              <a:rPr lang="en-GB" sz="3600" b="1" dirty="0">
                <a:solidFill>
                  <a:prstClr val="white"/>
                </a:solidFill>
                <a:latin typeface="Arial" panose="020B0604020202020204" pitchFamily="34" charset="0"/>
                <a:cs typeface="Arial" panose="020B0604020202020204" pitchFamily="34" charset="0"/>
              </a:rPr>
              <a:t>IV.1  PP – Customs Procedures – key obligations </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29</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4438498"/>
            <a:ext cx="10515600" cy="2040123"/>
          </a:xfrm>
        </p:spPr>
        <p:txBody>
          <a:bodyPr>
            <a:normAutofit fontScale="85000" lnSpcReduction="20000"/>
          </a:bodyPr>
          <a:lstStyle/>
          <a:p>
            <a:r>
              <a:rPr lang="en-GB" sz="3100" dirty="0">
                <a:solidFill>
                  <a:schemeClr val="bg1"/>
                </a:solidFill>
              </a:rPr>
              <a:t>Key principle: customs procedures &amp; practices predictable, consistent and transparent</a:t>
            </a:r>
          </a:p>
          <a:p>
            <a:pPr lvl="1"/>
            <a:r>
              <a:rPr lang="en-GB" sz="2600" dirty="0">
                <a:solidFill>
                  <a:schemeClr val="bg1"/>
                </a:solidFill>
              </a:rPr>
              <a:t>Facilitate trade through expeditious clearance of goods</a:t>
            </a:r>
          </a:p>
          <a:p>
            <a:r>
              <a:rPr lang="en-GB" sz="3100" dirty="0">
                <a:solidFill>
                  <a:schemeClr val="bg1"/>
                </a:solidFill>
              </a:rPr>
              <a:t>Harmonisation: CP should conform to international standards (WCO) – but only if possible and to extent permitted by law</a:t>
            </a:r>
          </a:p>
          <a:p>
            <a:r>
              <a:rPr lang="en-GB" sz="3100" dirty="0">
                <a:solidFill>
                  <a:schemeClr val="bg1"/>
                </a:solidFill>
              </a:rPr>
              <a:t>Commitment to review CPs to simplify / facilitate trade</a:t>
            </a:r>
            <a:endParaRPr kumimoji="0" lang="en-GB" sz="31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363166" y="1179732"/>
            <a:ext cx="11446213" cy="2841034"/>
          </a:xfrm>
          <a:prstGeom prst="rect">
            <a:avLst/>
          </a:prstGeom>
          <a:solidFill>
            <a:sysClr val="window" lastClr="FFFFFF"/>
          </a:solidFill>
        </p:spPr>
        <p:txBody>
          <a:bodyPr lIns="252000" tIns="180000" rIns="252000" bIns="18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200" b="1" dirty="0">
                <a:solidFill>
                  <a:sysClr val="windowText" lastClr="000000"/>
                </a:solidFill>
                <a:latin typeface="Times New Roman" panose="02020603050405020304" pitchFamily="18" charset="0"/>
                <a:cs typeface="Times New Roman" panose="02020603050405020304" pitchFamily="18" charset="0"/>
              </a:rPr>
              <a:t>Article 4: Customs Procedures and Facilitation</a:t>
            </a:r>
          </a:p>
          <a:p>
            <a:pPr marL="0" indent="0">
              <a:buFont typeface="Arial" panose="020B0604020202020204" pitchFamily="34" charset="0"/>
              <a:buNone/>
            </a:pPr>
            <a:r>
              <a:rPr lang="en-GB" sz="2200" dirty="0">
                <a:solidFill>
                  <a:sysClr val="windowText" lastClr="000000"/>
                </a:solidFill>
                <a:latin typeface="Times New Roman" panose="02020603050405020304" pitchFamily="18" charset="0"/>
                <a:cs typeface="Times New Roman" panose="02020603050405020304" pitchFamily="18" charset="0"/>
              </a:rPr>
              <a:t>1. Each Party shall ensure that its customs procedures and practices are </a:t>
            </a:r>
            <a:r>
              <a:rPr lang="en-GB" sz="2200" u="sng" dirty="0">
                <a:solidFill>
                  <a:sysClr val="windowText" lastClr="000000"/>
                </a:solidFill>
                <a:latin typeface="Times New Roman" panose="02020603050405020304" pitchFamily="18" charset="0"/>
                <a:cs typeface="Times New Roman" panose="02020603050405020304" pitchFamily="18" charset="0"/>
              </a:rPr>
              <a:t>predictable, consistent and transparent</a:t>
            </a:r>
            <a:r>
              <a:rPr lang="en-GB" sz="2200" dirty="0">
                <a:solidFill>
                  <a:sysClr val="windowText" lastClr="000000"/>
                </a:solidFill>
                <a:latin typeface="Times New Roman" panose="02020603050405020304" pitchFamily="18" charset="0"/>
                <a:cs typeface="Times New Roman" panose="02020603050405020304" pitchFamily="18" charset="0"/>
              </a:rPr>
              <a:t>, and </a:t>
            </a:r>
            <a:r>
              <a:rPr lang="en-GB" sz="2200" u="sng" dirty="0">
                <a:solidFill>
                  <a:sysClr val="windowText" lastClr="000000"/>
                </a:solidFill>
                <a:latin typeface="Times New Roman" panose="02020603050405020304" pitchFamily="18" charset="0"/>
                <a:cs typeface="Times New Roman" panose="02020603050405020304" pitchFamily="18" charset="0"/>
              </a:rPr>
              <a:t>facilitate trade</a:t>
            </a:r>
            <a:r>
              <a:rPr lang="en-GB" sz="2200" dirty="0">
                <a:solidFill>
                  <a:sysClr val="windowText" lastClr="000000"/>
                </a:solidFill>
                <a:latin typeface="Times New Roman" panose="02020603050405020304" pitchFamily="18" charset="0"/>
                <a:cs typeface="Times New Roman" panose="02020603050405020304" pitchFamily="18" charset="0"/>
              </a:rPr>
              <a:t>, including through the </a:t>
            </a:r>
            <a:r>
              <a:rPr lang="en-GB" sz="2200" u="sng" dirty="0">
                <a:solidFill>
                  <a:sysClr val="windowText" lastClr="000000"/>
                </a:solidFill>
                <a:latin typeface="Times New Roman" panose="02020603050405020304" pitchFamily="18" charset="0"/>
                <a:cs typeface="Times New Roman" panose="02020603050405020304" pitchFamily="18" charset="0"/>
              </a:rPr>
              <a:t>expeditious clearance of goods</a:t>
            </a:r>
            <a:r>
              <a:rPr lang="en-GB" sz="2200" dirty="0">
                <a:solidFill>
                  <a:sysClr val="windowText" lastClr="00000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GB" sz="2200" dirty="0">
                <a:solidFill>
                  <a:sysClr val="windowText" lastClr="000000"/>
                </a:solidFill>
                <a:latin typeface="Times New Roman" panose="02020603050405020304" pitchFamily="18" charset="0"/>
                <a:cs typeface="Times New Roman" panose="02020603050405020304" pitchFamily="18" charset="0"/>
              </a:rPr>
              <a:t>2. Customs procedures of each Party shall, if possible and to the extent permitted by its customs law, conform to international standards and recommended practices, in particular … of the WCO.</a:t>
            </a:r>
          </a:p>
          <a:p>
            <a:pPr marL="0" indent="0">
              <a:buFont typeface="Arial" panose="020B0604020202020204" pitchFamily="34" charset="0"/>
              <a:buNone/>
            </a:pPr>
            <a:r>
              <a:rPr lang="en-GB" sz="2200" dirty="0">
                <a:solidFill>
                  <a:sysClr val="windowText" lastClr="000000"/>
                </a:solidFill>
                <a:latin typeface="Times New Roman" panose="02020603050405020304" pitchFamily="18" charset="0"/>
                <a:cs typeface="Times New Roman" panose="02020603050405020304" pitchFamily="18" charset="0"/>
              </a:rPr>
              <a:t>3. The Customs Administration of each Party shall periodically review its customs procedures with a view to their simplification and the facilitation of trade.</a:t>
            </a:r>
            <a:endParaRPr lang="en-AU" sz="22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78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18972"/>
            <a:ext cx="12192000" cy="646331"/>
          </a:xfrm>
          <a:prstGeom prst="rect">
            <a:avLst/>
          </a:prstGeom>
          <a:noFill/>
        </p:spPr>
        <p:txBody>
          <a:bodyPr wrap="square" rtlCol="0">
            <a:spAutoFit/>
          </a:bodyPr>
          <a:lstStyle/>
          <a:p>
            <a:pPr algn="ctr"/>
            <a:r>
              <a:rPr lang="en-AU" sz="3600" b="1" dirty="0">
                <a:solidFill>
                  <a:prstClr val="white"/>
                </a:solidFill>
                <a:latin typeface="Arial" panose="020B0604020202020204" pitchFamily="34" charset="0"/>
                <a:cs typeface="Arial" panose="020B0604020202020204" pitchFamily="34" charset="0"/>
              </a:rPr>
              <a:t>I. Introduction PACER Plus Goods Chapter</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3</a:t>
            </a:fld>
            <a:endParaRPr lang="en-AU"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00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9771970" cy="584775"/>
          </a:xfrm>
          <a:prstGeom prst="rect">
            <a:avLst/>
          </a:prstGeom>
          <a:noFill/>
        </p:spPr>
        <p:txBody>
          <a:bodyPr wrap="none" rtlCol="0">
            <a:spAutoFit/>
          </a:bodyPr>
          <a:lstStyle/>
          <a:p>
            <a:r>
              <a:rPr lang="en-GB" sz="3200" b="1" dirty="0">
                <a:solidFill>
                  <a:prstClr val="white"/>
                </a:solidFill>
                <a:latin typeface="Arial" panose="020B0604020202020204" pitchFamily="34" charset="0"/>
                <a:cs typeface="Arial" panose="020B0604020202020204" pitchFamily="34" charset="0"/>
              </a:rPr>
              <a:t>IV.1  PP – Customs Procedures – key obligations </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30</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5739824"/>
            <a:ext cx="10515600" cy="958519"/>
          </a:xfrm>
        </p:spPr>
        <p:txBody>
          <a:bodyPr>
            <a:normAutofit fontScale="55000" lnSpcReduction="20000"/>
          </a:bodyPr>
          <a:lstStyle/>
          <a:p>
            <a:r>
              <a:rPr lang="en-GB" sz="4200" dirty="0">
                <a:solidFill>
                  <a:schemeClr val="bg1"/>
                </a:solidFill>
              </a:rPr>
              <a:t>WTO Members commit to WTO rules on customs valuation</a:t>
            </a:r>
          </a:p>
          <a:p>
            <a:r>
              <a:rPr lang="en-GB" sz="4200" dirty="0">
                <a:solidFill>
                  <a:schemeClr val="bg1"/>
                </a:solidFill>
              </a:rPr>
              <a:t>Non-WTO DCs – commit to apply WTO rules </a:t>
            </a:r>
            <a:r>
              <a:rPr lang="en-GB" sz="4200" i="1" dirty="0">
                <a:solidFill>
                  <a:schemeClr val="bg1"/>
                </a:solidFill>
              </a:rPr>
              <a:t>to extent of capacity </a:t>
            </a:r>
            <a:r>
              <a:rPr lang="en-GB" sz="4200" dirty="0">
                <a:solidFill>
                  <a:schemeClr val="bg1"/>
                </a:solidFill>
              </a:rPr>
              <a:t>– but other minimum rules apply (to extent of capacity)</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522668" y="1118176"/>
            <a:ext cx="11238526" cy="4429886"/>
          </a:xfrm>
          <a:prstGeom prst="rect">
            <a:avLst/>
          </a:prstGeom>
          <a:solidFill>
            <a:sysClr val="window" lastClr="FFFFFF"/>
          </a:solidFill>
        </p:spPr>
        <p:txBody>
          <a:bodyPr lIns="180000" tIns="108000" rIns="180000" bIns="108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solidFill>
                  <a:sysClr val="windowText" lastClr="000000"/>
                </a:solidFill>
                <a:latin typeface="Times New Roman" panose="02020603050405020304" pitchFamily="18" charset="0"/>
                <a:cs typeface="Times New Roman" panose="02020603050405020304" pitchFamily="18" charset="0"/>
              </a:rPr>
              <a:t>Article 9: Valuation</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1. … each Party shall apply Article VII GATT and Agreement on Customs Valuation, in determining the value for customs purposes of goods ...</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2. If a Party is a </a:t>
            </a:r>
            <a:r>
              <a:rPr lang="en-GB" sz="2000" u="sng" dirty="0">
                <a:solidFill>
                  <a:sysClr val="windowText" lastClr="000000"/>
                </a:solidFill>
                <a:latin typeface="Times New Roman" panose="02020603050405020304" pitchFamily="18" charset="0"/>
                <a:cs typeface="Times New Roman" panose="02020603050405020304" pitchFamily="18" charset="0"/>
              </a:rPr>
              <a:t>developing country and not a WTO Member</a:t>
            </a:r>
            <a:r>
              <a:rPr lang="en-GB" sz="2000" dirty="0">
                <a:solidFill>
                  <a:sysClr val="windowText" lastClr="000000"/>
                </a:solidFill>
                <a:latin typeface="Times New Roman" panose="02020603050405020304" pitchFamily="18" charset="0"/>
                <a:cs typeface="Times New Roman" panose="02020603050405020304" pitchFamily="18" charset="0"/>
              </a:rPr>
              <a:t>, it may apply the Agreement on Customs Valuation </a:t>
            </a:r>
            <a:r>
              <a:rPr lang="en-GB" sz="2000" u="sng" dirty="0">
                <a:solidFill>
                  <a:sysClr val="windowText" lastClr="000000"/>
                </a:solidFill>
                <a:latin typeface="Times New Roman" panose="02020603050405020304" pitchFamily="18" charset="0"/>
                <a:cs typeface="Times New Roman" panose="02020603050405020304" pitchFamily="18" charset="0"/>
              </a:rPr>
              <a:t>to the extent of its capacity </a:t>
            </a:r>
            <a:r>
              <a:rPr lang="en-GB" sz="2000" dirty="0">
                <a:solidFill>
                  <a:sysClr val="windowText" lastClr="000000"/>
                </a:solidFill>
                <a:latin typeface="Times New Roman" panose="02020603050405020304" pitchFamily="18" charset="0"/>
                <a:cs typeface="Times New Roman" panose="02020603050405020304" pitchFamily="18" charset="0"/>
              </a:rPr>
              <a:t>…</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3. A Party that is a developing country and not a WTO Member:</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(a) shall to the extent of its capacity apply a system for the valuation of goods for customs purposes that:</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a:t>
            </a:r>
            <a:r>
              <a:rPr lang="en-GB" sz="2000" dirty="0" err="1">
                <a:solidFill>
                  <a:sysClr val="windowText" lastClr="000000"/>
                </a:solidFill>
                <a:latin typeface="Times New Roman" panose="02020603050405020304" pitchFamily="18" charset="0"/>
                <a:cs typeface="Times New Roman" panose="02020603050405020304" pitchFamily="18" charset="0"/>
              </a:rPr>
              <a:t>i</a:t>
            </a:r>
            <a:r>
              <a:rPr lang="en-GB" sz="2000" dirty="0">
                <a:solidFill>
                  <a:sysClr val="windowText" lastClr="000000"/>
                </a:solidFill>
                <a:latin typeface="Times New Roman" panose="02020603050405020304" pitchFamily="18" charset="0"/>
                <a:cs typeface="Times New Roman" panose="02020603050405020304" pitchFamily="18" charset="0"/>
              </a:rPr>
              <a:t>) is fair, uniform and neutral;</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(ii) precludes the use of arbitrary or fictitious customs values;</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(iii) bases the valuation of goods to the greatest extent possible, on the transaction value of the goods …;</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(iv) bases customs value on simple and equitable criteria consistent with commercial practices;</a:t>
            </a:r>
          </a:p>
          <a:p>
            <a:pPr marL="0" indent="0">
              <a:buNone/>
            </a:pPr>
            <a:r>
              <a:rPr lang="en-GB" sz="2000" dirty="0">
                <a:solidFill>
                  <a:sysClr val="windowText" lastClr="000000"/>
                </a:solidFill>
                <a:latin typeface="Times New Roman" panose="02020603050405020304" pitchFamily="18" charset="0"/>
                <a:cs typeface="Times New Roman" panose="02020603050405020304" pitchFamily="18" charset="0"/>
              </a:rPr>
              <a:t>(v) ensures that valuation procedures are without distinction between sources of supply; …</a:t>
            </a:r>
          </a:p>
        </p:txBody>
      </p:sp>
    </p:spTree>
    <p:extLst>
      <p:ext uri="{BB962C8B-B14F-4D97-AF65-F5344CB8AC3E}">
        <p14:creationId xmlns:p14="http://schemas.microsoft.com/office/powerpoint/2010/main" val="179639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0974158" cy="646331"/>
          </a:xfrm>
          <a:prstGeom prst="rect">
            <a:avLst/>
          </a:prstGeom>
          <a:noFill/>
        </p:spPr>
        <p:txBody>
          <a:bodyPr wrap="none" rtlCol="0">
            <a:spAutoFit/>
          </a:bodyPr>
          <a:lstStyle/>
          <a:p>
            <a:r>
              <a:rPr lang="en-GB" sz="3600" b="1" dirty="0">
                <a:solidFill>
                  <a:prstClr val="white"/>
                </a:solidFill>
                <a:latin typeface="Arial" panose="020B0604020202020204" pitchFamily="34" charset="0"/>
                <a:cs typeface="Arial" panose="020B0604020202020204" pitchFamily="34" charset="0"/>
              </a:rPr>
              <a:t>IV.1  PP – Customs Procedures – key obligations </a:t>
            </a:r>
          </a:p>
        </p:txBody>
      </p:sp>
      <p:sp>
        <p:nvSpPr>
          <p:cNvPr id="33" name="TextBox 32"/>
          <p:cNvSpPr txBox="1"/>
          <p:nvPr/>
        </p:nvSpPr>
        <p:spPr>
          <a:xfrm>
            <a:off x="10685628" y="6544521"/>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31</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363166" y="5453976"/>
            <a:ext cx="11284944" cy="1241744"/>
          </a:xfrm>
        </p:spPr>
        <p:txBody>
          <a:bodyPr>
            <a:normAutofit fontScale="55000" lnSpcReduction="20000"/>
          </a:bodyPr>
          <a:lstStyle/>
          <a:p>
            <a:r>
              <a:rPr lang="en-GB" sz="4500" dirty="0">
                <a:solidFill>
                  <a:schemeClr val="bg1"/>
                </a:solidFill>
              </a:rPr>
              <a:t>Requirement to provide AR on tariff classification &amp; origin of goods - </a:t>
            </a:r>
            <a:r>
              <a:rPr lang="en-GB" sz="4500" u="sng" dirty="0">
                <a:solidFill>
                  <a:schemeClr val="bg1"/>
                </a:solidFill>
              </a:rPr>
              <a:t>subject to domestic laws, practices, capacity</a:t>
            </a:r>
          </a:p>
          <a:p>
            <a:r>
              <a:rPr lang="en-GB" sz="4500" dirty="0">
                <a:solidFill>
                  <a:schemeClr val="bg1"/>
                </a:solidFill>
              </a:rPr>
              <a:t>But minimum requirements: AR before import; expeditious process; written reasons</a:t>
            </a:r>
            <a:endParaRPr lang="en-GB" sz="4000" dirty="0">
              <a:solidFill>
                <a:schemeClr val="bg1"/>
              </a:solidFill>
            </a:endParaRPr>
          </a:p>
          <a:p>
            <a:endParaRPr lang="en-GB" dirty="0">
              <a:solidFill>
                <a:schemeClr val="bg1"/>
              </a:solidFill>
            </a:endParaRPr>
          </a:p>
        </p:txBody>
      </p:sp>
      <p:sp>
        <p:nvSpPr>
          <p:cNvPr id="2" name="Content Placeholder 3">
            <a:extLst>
              <a:ext uri="{FF2B5EF4-FFF2-40B4-BE49-F238E27FC236}">
                <a16:creationId xmlns:a16="http://schemas.microsoft.com/office/drawing/2014/main" id="{99F0A9CE-BA47-8264-CE2C-4A18CBF160AA}"/>
              </a:ext>
            </a:extLst>
          </p:cNvPr>
          <p:cNvSpPr txBox="1">
            <a:spLocks/>
          </p:cNvSpPr>
          <p:nvPr/>
        </p:nvSpPr>
        <p:spPr>
          <a:xfrm>
            <a:off x="363166" y="1179732"/>
            <a:ext cx="11446213" cy="4179222"/>
          </a:xfrm>
          <a:prstGeom prst="rect">
            <a:avLst/>
          </a:prstGeom>
          <a:solidFill>
            <a:sysClr val="window" lastClr="FFFFFF"/>
          </a:solidFill>
        </p:spPr>
        <p:txBody>
          <a:bodyPr lIns="180000" tIns="108000" rIns="180000" bIns="108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solidFill>
                  <a:sysClr val="windowText" lastClr="000000"/>
                </a:solidFill>
                <a:latin typeface="Times New Roman" panose="02020603050405020304" pitchFamily="18" charset="0"/>
                <a:cs typeface="Times New Roman" panose="02020603050405020304" pitchFamily="18" charset="0"/>
              </a:rPr>
              <a:t>Article 10: Advance Rulings</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1. </a:t>
            </a:r>
            <a:r>
              <a:rPr lang="en-GB" sz="2000" u="sng" dirty="0">
                <a:solidFill>
                  <a:sysClr val="windowText" lastClr="000000"/>
                </a:solidFill>
                <a:latin typeface="Times New Roman" panose="02020603050405020304" pitchFamily="18" charset="0"/>
                <a:cs typeface="Times New Roman" panose="02020603050405020304" pitchFamily="18" charset="0"/>
              </a:rPr>
              <a:t>To the extent permitted by its domestic laws, regulations and administrative practices and its capacity</a:t>
            </a:r>
            <a:r>
              <a:rPr lang="en-GB" sz="2000" dirty="0">
                <a:solidFill>
                  <a:sysClr val="windowText" lastClr="000000"/>
                </a:solidFill>
                <a:latin typeface="Times New Roman" panose="02020603050405020304" pitchFamily="18" charset="0"/>
                <a:cs typeface="Times New Roman" panose="02020603050405020304" pitchFamily="18" charset="0"/>
              </a:rPr>
              <a:t>, each Party upon receiving an application …, shall </a:t>
            </a:r>
            <a:r>
              <a:rPr lang="en-GB" sz="2000" u="sng" dirty="0">
                <a:solidFill>
                  <a:sysClr val="windowText" lastClr="000000"/>
                </a:solidFill>
                <a:latin typeface="Times New Roman" panose="02020603050405020304" pitchFamily="18" charset="0"/>
                <a:cs typeface="Times New Roman" panose="02020603050405020304" pitchFamily="18" charset="0"/>
              </a:rPr>
              <a:t>provide written advance rulings [AR] on tariff classification and origin of goods</a:t>
            </a:r>
            <a:r>
              <a:rPr lang="en-GB" sz="2000" dirty="0">
                <a:solidFill>
                  <a:sysClr val="windowText" lastClr="000000"/>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2. Procedures for advance rulings … shall:</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(a) provide that an importer or exporter … may apply for an </a:t>
            </a:r>
            <a:r>
              <a:rPr lang="en-GB" sz="2000" u="sng" dirty="0">
                <a:solidFill>
                  <a:sysClr val="windowText" lastClr="000000"/>
                </a:solidFill>
                <a:latin typeface="Times New Roman" panose="02020603050405020304" pitchFamily="18" charset="0"/>
                <a:cs typeface="Times New Roman" panose="02020603050405020304" pitchFamily="18" charset="0"/>
              </a:rPr>
              <a:t>AR before the importation of goods</a:t>
            </a:r>
            <a:r>
              <a:rPr lang="en-GB" sz="2000" dirty="0">
                <a:solidFill>
                  <a:sysClr val="windowText" lastClr="00000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(b) include a detailed description of the information required to process an application for AR;</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(d) provide that any AR be based on the facts presented by the applicant, and any other relevant information in the possession of the decision-maker;</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(e) provide that an AR be </a:t>
            </a:r>
            <a:r>
              <a:rPr lang="en-GB" sz="2000" u="sng" dirty="0">
                <a:solidFill>
                  <a:sysClr val="windowText" lastClr="000000"/>
                </a:solidFill>
                <a:latin typeface="Times New Roman" panose="02020603050405020304" pitchFamily="18" charset="0"/>
                <a:cs typeface="Times New Roman" panose="02020603050405020304" pitchFamily="18" charset="0"/>
              </a:rPr>
              <a:t>issued expeditiously</a:t>
            </a:r>
            <a:r>
              <a:rPr lang="en-GB" sz="2000" dirty="0">
                <a:solidFill>
                  <a:sysClr val="windowText" lastClr="000000"/>
                </a:solidFill>
                <a:latin typeface="Times New Roman" panose="02020603050405020304" pitchFamily="18" charset="0"/>
                <a:cs typeface="Times New Roman" panose="02020603050405020304" pitchFamily="18" charset="0"/>
              </a:rPr>
              <a:t>, within the period specified in each Party’s domestic laws, regulations or administrative procedures; and</a:t>
            </a:r>
          </a:p>
          <a:p>
            <a:pPr marL="0" indent="0">
              <a:buFont typeface="Arial" panose="020B0604020202020204" pitchFamily="34" charset="0"/>
              <a:buNone/>
            </a:pPr>
            <a:r>
              <a:rPr lang="en-GB" sz="2000" dirty="0">
                <a:solidFill>
                  <a:sysClr val="windowText" lastClr="000000"/>
                </a:solidFill>
                <a:latin typeface="Times New Roman" panose="02020603050405020304" pitchFamily="18" charset="0"/>
                <a:cs typeface="Times New Roman" panose="02020603050405020304" pitchFamily="18" charset="0"/>
              </a:rPr>
              <a:t>(f) provide a written explanation of the reasons for the ruling to the applicant.</a:t>
            </a:r>
            <a:endParaRPr lang="en-AU" sz="20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13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0247614" cy="646331"/>
          </a:xfrm>
          <a:prstGeom prst="rect">
            <a:avLst/>
          </a:prstGeom>
          <a:noFill/>
        </p:spPr>
        <p:txBody>
          <a:bodyPr wrap="none" rtlCol="0">
            <a:spAutoFit/>
          </a:bodyPr>
          <a:lstStyle/>
          <a:p>
            <a:r>
              <a:rPr lang="en-GB" sz="3600" b="1" dirty="0">
                <a:solidFill>
                  <a:prstClr val="white"/>
                </a:solidFill>
                <a:latin typeface="Arial" panose="020B0604020202020204" pitchFamily="34" charset="0"/>
                <a:cs typeface="Arial" panose="020B0604020202020204" pitchFamily="34" charset="0"/>
              </a:rPr>
              <a:t>IV.2  Customs Procedures – other obligations </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32</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320800"/>
            <a:ext cx="10515600" cy="5157821"/>
          </a:xfrm>
        </p:spPr>
        <p:txBody>
          <a:bodyPr>
            <a:normAutofit fontScale="92500" lnSpcReduction="10000"/>
          </a:bodyPr>
          <a:lstStyle/>
          <a:p>
            <a:pPr marL="0" indent="0">
              <a:buNone/>
            </a:pPr>
            <a:r>
              <a:rPr lang="en-GB" sz="2400" dirty="0">
                <a:solidFill>
                  <a:srgbClr val="FFFF00"/>
                </a:solidFill>
              </a:rPr>
              <a:t>Automated systems</a:t>
            </a:r>
          </a:p>
          <a:p>
            <a:r>
              <a:rPr lang="en-GB" sz="2400" dirty="0">
                <a:solidFill>
                  <a:schemeClr val="bg1"/>
                </a:solidFill>
              </a:rPr>
              <a:t>Customs Administration of each Party </a:t>
            </a:r>
            <a:r>
              <a:rPr lang="en-GB" sz="2400" u="sng" dirty="0">
                <a:solidFill>
                  <a:schemeClr val="bg1"/>
                </a:solidFill>
              </a:rPr>
              <a:t>should</a:t>
            </a:r>
            <a:r>
              <a:rPr lang="en-GB" sz="2400" dirty="0">
                <a:solidFill>
                  <a:schemeClr val="bg1"/>
                </a:solidFill>
              </a:rPr>
              <a:t> have a system that supports electronic customs transactions – take into account int. standards (WCO)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Expedited Shipments</a:t>
            </a:r>
          </a:p>
          <a:p>
            <a:pPr>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a:t>
            </a:r>
            <a:r>
              <a:rPr kumimoji="0" lang="en-GB" sz="2400" b="0" i="0" u="sng" strike="noStrike" kern="1200" cap="none" spc="0" normalizeH="0" baseline="0" noProof="0" dirty="0">
                <a:ln>
                  <a:noFill/>
                </a:ln>
                <a:solidFill>
                  <a:prstClr val="white"/>
                </a:solidFill>
                <a:effectLst/>
                <a:uLnTx/>
                <a:uFillTx/>
                <a:latin typeface="Calibri" panose="020F0502020204030204"/>
                <a:ea typeface="+mn-ea"/>
                <a:cs typeface="+mn-cs"/>
              </a:rPr>
              <a:t>extent possible</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adopt procedures to expedite clearance of shipments including:</a:t>
            </a:r>
          </a:p>
          <a:p>
            <a:pPr lvl="1">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 pre-arrival processing of information related to shipments;</a:t>
            </a:r>
          </a:p>
          <a:p>
            <a:pPr lvl="1">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(b) permit single document covering all goods in a shipment, including electronically;</a:t>
            </a:r>
          </a:p>
          <a:p>
            <a:pPr lvl="1">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(c) minimise documents required for release of shipments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Release of Goods</a:t>
            </a:r>
          </a:p>
          <a:p>
            <a:pPr>
              <a:defRPr/>
            </a:pPr>
            <a:r>
              <a:rPr lang="en-GB" sz="2400" dirty="0">
                <a:solidFill>
                  <a:schemeClr val="bg1"/>
                </a:solidFill>
              </a:rPr>
              <a:t>To </a:t>
            </a:r>
            <a:r>
              <a:rPr lang="en-GB" sz="2400" u="sng" dirty="0">
                <a:solidFill>
                  <a:schemeClr val="bg1"/>
                </a:solidFill>
              </a:rPr>
              <a:t>extent possible</a:t>
            </a:r>
            <a:r>
              <a:rPr lang="en-GB" sz="2400" dirty="0">
                <a:solidFill>
                  <a:schemeClr val="bg1"/>
                </a:solidFill>
              </a:rPr>
              <a:t>, each Party allow goods to be released within 48 hours of arrival or as soon as practicable; </a:t>
            </a:r>
          </a:p>
          <a:p>
            <a:pPr lvl="1">
              <a:defRPr/>
            </a:pPr>
            <a:r>
              <a:rPr lang="en-GB" sz="2000" dirty="0">
                <a:solidFill>
                  <a:schemeClr val="bg1"/>
                </a:solidFill>
              </a:rPr>
              <a:t>Doesn’t apply if: examination necessary; goods restricted or concerns </a:t>
            </a:r>
          </a:p>
          <a:p>
            <a:pPr marL="0" indent="0">
              <a:buNone/>
              <a:defRPr/>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Risk Management</a:t>
            </a:r>
          </a:p>
          <a:p>
            <a:pPr>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Administer CPs to facilitate clearance of low-risk goods and focus on high-risk goods</a:t>
            </a:r>
          </a:p>
          <a:p>
            <a:pPr lvl="1">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to </a:t>
            </a:r>
            <a:r>
              <a:rPr kumimoji="0" lang="en-GB" sz="2000" b="0" i="0" u="sng" strike="noStrike" kern="1200" cap="none" spc="0" normalizeH="0" baseline="0" noProof="0" dirty="0">
                <a:ln>
                  <a:noFill/>
                </a:ln>
                <a:solidFill>
                  <a:prstClr val="white"/>
                </a:solidFill>
                <a:effectLst/>
                <a:uLnTx/>
                <a:uFillTx/>
                <a:latin typeface="Calibri" panose="020F0502020204030204"/>
                <a:ea typeface="+mn-ea"/>
                <a:cs typeface="+mn-cs"/>
              </a:rPr>
              <a:t>extent of its capacity</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enhance use of risk management techniques in administration of CPs</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15910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1"/>
            <a:ext cx="10247614" cy="646331"/>
          </a:xfrm>
          <a:prstGeom prst="rect">
            <a:avLst/>
          </a:prstGeom>
          <a:noFill/>
        </p:spPr>
        <p:txBody>
          <a:bodyPr wrap="none" rtlCol="0">
            <a:spAutoFit/>
          </a:bodyPr>
          <a:lstStyle/>
          <a:p>
            <a:r>
              <a:rPr lang="en-GB" sz="3600" b="1" dirty="0">
                <a:solidFill>
                  <a:prstClr val="white"/>
                </a:solidFill>
                <a:latin typeface="Arial" panose="020B0604020202020204" pitchFamily="34" charset="0"/>
                <a:cs typeface="Arial" panose="020B0604020202020204" pitchFamily="34" charset="0"/>
              </a:rPr>
              <a:t>IV.2  Customs Procedures – other obligations </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33</a:t>
            </a:fld>
            <a:endParaRPr lang="en-AU" sz="1000" dirty="0">
              <a:solidFill>
                <a:prstClr val="whit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8D4685-2DE5-C73B-44F7-70E6ECDC446C}"/>
              </a:ext>
            </a:extLst>
          </p:cNvPr>
          <p:cNvSpPr>
            <a:spLocks noGrp="1"/>
          </p:cNvSpPr>
          <p:nvPr>
            <p:ph idx="1"/>
          </p:nvPr>
        </p:nvSpPr>
        <p:spPr>
          <a:xfrm>
            <a:off x="476250" y="1320800"/>
            <a:ext cx="10515600" cy="5157821"/>
          </a:xfrm>
        </p:spPr>
        <p:txBody>
          <a:bodyPr>
            <a:normAutofit/>
          </a:bodyPr>
          <a:lstStyle/>
          <a:p>
            <a:pPr marL="0" indent="0">
              <a:buNone/>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Enquiry Points and Transparency</a:t>
            </a:r>
          </a:p>
          <a:p>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Designate enquiry point to address enquiries from interested persons concerning customs matters, and publish information on procedures for enquiries</a:t>
            </a:r>
          </a:p>
          <a:p>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Publish (online if possible) all statutory &amp; regulatory provisions and customs administrative procedures applied or enforced by Customs Administration</a:t>
            </a:r>
          </a:p>
          <a:p>
            <a:pPr lvl="1"/>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to </a:t>
            </a:r>
            <a:r>
              <a:rPr kumimoji="0" lang="en-GB" sz="2000" b="0" i="0" u="sng" strike="noStrike" kern="1200" cap="none" spc="0" normalizeH="0" baseline="0" noProof="0" dirty="0">
                <a:ln>
                  <a:noFill/>
                </a:ln>
                <a:solidFill>
                  <a:prstClr val="white"/>
                </a:solidFill>
                <a:effectLst/>
                <a:uLnTx/>
                <a:uFillTx/>
                <a:latin typeface="Calibri" panose="020F0502020204030204"/>
                <a:ea typeface="+mn-ea"/>
                <a:cs typeface="+mn-cs"/>
              </a:rPr>
              <a:t>extent of capacity</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ensure published promptly</a:t>
            </a:r>
          </a:p>
          <a:p>
            <a:pPr marL="0" indent="0">
              <a:buNone/>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Review and Appeal</a:t>
            </a:r>
          </a:p>
          <a:p>
            <a:pPr>
              <a:defRPr/>
            </a:pPr>
            <a:r>
              <a:rPr lang="en-GB" sz="2400" dirty="0">
                <a:solidFill>
                  <a:schemeClr val="bg1"/>
                </a:solidFill>
              </a:rPr>
              <a:t>Ensure any person subject to administrative (Customs) decision has access to:</a:t>
            </a:r>
          </a:p>
          <a:p>
            <a:pPr lvl="1">
              <a:defRPr/>
            </a:pPr>
            <a:r>
              <a:rPr lang="en-GB" dirty="0">
                <a:solidFill>
                  <a:schemeClr val="bg1"/>
                </a:solidFill>
              </a:rPr>
              <a:t>(a) administrative review independent of the official or office that issued the decision </a:t>
            </a:r>
          </a:p>
          <a:p>
            <a:pPr lvl="1">
              <a:defRPr/>
            </a:pPr>
            <a:r>
              <a:rPr lang="en-GB" dirty="0">
                <a:solidFill>
                  <a:schemeClr val="bg1"/>
                </a:solidFill>
              </a:rPr>
              <a:t>(b) judicial review at the final level of administrative review.</a:t>
            </a:r>
          </a:p>
          <a:p>
            <a:pPr>
              <a:defRPr/>
            </a:pPr>
            <a:r>
              <a:rPr lang="en-GB" sz="2400" dirty="0">
                <a:solidFill>
                  <a:schemeClr val="bg1"/>
                </a:solidFill>
              </a:rPr>
              <a:t>Decision and reasons for such decision shall be provided in writing</a:t>
            </a:r>
            <a:endParaRPr lang="en-GB" dirty="0">
              <a:solidFill>
                <a:schemeClr val="bg1"/>
              </a:solidFill>
            </a:endParaRPr>
          </a:p>
        </p:txBody>
      </p:sp>
    </p:spTree>
    <p:extLst>
      <p:ext uri="{BB962C8B-B14F-4D97-AF65-F5344CB8AC3E}">
        <p14:creationId xmlns:p14="http://schemas.microsoft.com/office/powerpoint/2010/main" val="2801176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1897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 Technical Barriers to Trade</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020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92473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V.1  What are technical barriers to trade?</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408648"/>
            <a:ext cx="7053695" cy="4724530"/>
          </a:xfrm>
        </p:spPr>
        <p:txBody>
          <a:bodyPr>
            <a:noAutofit/>
          </a:bodyPr>
          <a:lstStyle/>
          <a:p>
            <a:pPr lvl="0"/>
            <a:r>
              <a:rPr lang="en-AU" sz="2400" dirty="0">
                <a:solidFill>
                  <a:prstClr val="white"/>
                </a:solidFill>
              </a:rPr>
              <a:t>TBTs are non-tariff measures / barriers</a:t>
            </a:r>
          </a:p>
          <a:p>
            <a:pPr lvl="0"/>
            <a:r>
              <a:rPr lang="en-AU" sz="2400" dirty="0">
                <a:solidFill>
                  <a:prstClr val="white"/>
                </a:solidFill>
              </a:rPr>
              <a:t>Often called “standards” – set out product requirements / specifications</a:t>
            </a:r>
          </a:p>
          <a:p>
            <a:pPr lvl="1"/>
            <a:r>
              <a:rPr lang="en-AU" sz="2000" dirty="0">
                <a:solidFill>
                  <a:prstClr val="white"/>
                </a:solidFill>
              </a:rPr>
              <a:t>E.g. for: energy efficiency; health; safety; env. etc</a:t>
            </a:r>
          </a:p>
          <a:p>
            <a:pPr lvl="1"/>
            <a:r>
              <a:rPr lang="en-AU" sz="2000" dirty="0">
                <a:solidFill>
                  <a:prstClr val="white"/>
                </a:solidFill>
              </a:rPr>
              <a:t>Labelling / packaging requirements: consumer protection </a:t>
            </a:r>
          </a:p>
          <a:p>
            <a:r>
              <a:rPr lang="en-AU" sz="2400" dirty="0">
                <a:solidFill>
                  <a:prstClr val="white"/>
                </a:solidFill>
              </a:rPr>
              <a:t>Different standards countries can undermine / counteract benefits of liberalisation </a:t>
            </a:r>
          </a:p>
          <a:p>
            <a:r>
              <a:rPr lang="en-AU" sz="2400" dirty="0">
                <a:solidFill>
                  <a:prstClr val="white"/>
                </a:solidFill>
              </a:rPr>
              <a:t>Harmonisation of standards facilitates trade</a:t>
            </a:r>
          </a:p>
          <a:p>
            <a:pPr lvl="1"/>
            <a:r>
              <a:rPr lang="en-AU" sz="2000" dirty="0">
                <a:solidFill>
                  <a:prstClr val="white"/>
                </a:solidFill>
              </a:rPr>
              <a:t>Production efficiency, economies of scale, lower transaction costs – int. best practice / evidence</a:t>
            </a:r>
          </a:p>
          <a:p>
            <a:r>
              <a:rPr lang="en-AU" sz="2400" dirty="0">
                <a:solidFill>
                  <a:prstClr val="white"/>
                </a:solidFill>
              </a:rPr>
              <a:t>But potential for protectionism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056" y="1408648"/>
            <a:ext cx="4343489" cy="4710545"/>
          </a:xfrm>
          <a:prstGeom prst="rect">
            <a:avLst/>
          </a:prstGeom>
        </p:spPr>
      </p:pic>
    </p:spTree>
    <p:extLst>
      <p:ext uri="{BB962C8B-B14F-4D97-AF65-F5344CB8AC3E}">
        <p14:creationId xmlns:p14="http://schemas.microsoft.com/office/powerpoint/2010/main" val="172270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186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V.2  PACER Plus – TBT Chapter</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465634"/>
            <a:ext cx="10706100" cy="4535982"/>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PP draws on WTO </a:t>
            </a: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Agreement on Technical Barriers to Trade</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(TBT Agreement)</a:t>
            </a:r>
            <a:endParaRPr lang="en-GB" sz="2400" dirty="0">
              <a:solidFill>
                <a:schemeClr val="bg1"/>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Different levels of commitment for WTO Members / non-WTO Members:</a:t>
            </a:r>
            <a:endPar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FFFF00"/>
                </a:solidFill>
                <a:effectLst/>
                <a:uLnTx/>
                <a:uFillTx/>
                <a:latin typeface="Calibri" panose="020F0502020204030204"/>
                <a:ea typeface="+mn-ea"/>
                <a:cs typeface="+mn-cs"/>
              </a:rPr>
              <a:t>WTO Members </a:t>
            </a: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 affirm rights and obligations under TBT Agreement – and commit to apply key provisions to </a:t>
            </a:r>
            <a:r>
              <a:rPr kumimoji="0" lang="en-AU" sz="2400" b="0" i="1" u="none" strike="noStrike" kern="1200" cap="none" spc="0" normalizeH="0" baseline="0" noProof="0" dirty="0">
                <a:ln>
                  <a:noFill/>
                </a:ln>
                <a:solidFill>
                  <a:prstClr val="white"/>
                </a:solidFill>
                <a:effectLst/>
                <a:uLnTx/>
                <a:uFillTx/>
                <a:latin typeface="Calibri" panose="020F0502020204030204"/>
                <a:ea typeface="+mn-ea"/>
                <a:cs typeface="+mn-cs"/>
              </a:rPr>
              <a:t>non-WTO</a:t>
            </a: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 Members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00"/>
                </a:solidFill>
                <a:effectLst/>
                <a:uLnTx/>
                <a:uFillTx/>
                <a:latin typeface="Calibri" panose="020F0502020204030204"/>
                <a:ea typeface="+mn-ea"/>
                <a:cs typeface="+mn-cs"/>
              </a:rPr>
              <a:t>Non-WTO Members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commit to comply with TBT </a:t>
            </a: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only to the extent of their capacity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when adopting or applying a technical regulation, standard or conformity assessment procedure</a:t>
            </a:r>
            <a:endParaRPr lang="en-GB" sz="2400" dirty="0">
              <a:solidFill>
                <a:schemeClr val="bg1"/>
              </a:solidFill>
            </a:endParaRPr>
          </a:p>
          <a:p>
            <a:r>
              <a:rPr lang="en-GB" sz="2400" dirty="0">
                <a:solidFill>
                  <a:schemeClr val="bg1"/>
                </a:solidFill>
              </a:rPr>
              <a:t>PP Chapter 6 – not called TBT but </a:t>
            </a:r>
            <a:r>
              <a:rPr lang="en-GB" sz="2400" i="1" dirty="0">
                <a:solidFill>
                  <a:schemeClr val="bg1"/>
                </a:solidFill>
              </a:rPr>
              <a:t>Technical Regulations, Standards and Conformity Assessment Procedures</a:t>
            </a:r>
          </a:p>
          <a:p>
            <a:pPr lvl="1"/>
            <a:r>
              <a:rPr lang="en-AU" sz="2000" dirty="0">
                <a:solidFill>
                  <a:schemeClr val="bg1"/>
                </a:solidFill>
              </a:rPr>
              <a:t>Applies to each of these kinds of (TBT) measures (uses WTO definitions)</a:t>
            </a:r>
          </a:p>
        </p:txBody>
      </p:sp>
    </p:spTree>
    <p:extLst>
      <p:ext uri="{BB962C8B-B14F-4D97-AF65-F5344CB8AC3E}">
        <p14:creationId xmlns:p14="http://schemas.microsoft.com/office/powerpoint/2010/main" val="425229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186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V.2  PACER Plus – TBT Chapter</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465634"/>
            <a:ext cx="10503035" cy="4535982"/>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FFFF00"/>
                </a:solidFill>
                <a:effectLst/>
                <a:uLnTx/>
                <a:uFillTx/>
                <a:latin typeface="Calibri" panose="020F0502020204030204"/>
                <a:ea typeface="+mn-ea"/>
                <a:cs typeface="+mn-cs"/>
              </a:rPr>
              <a:t>Technical regulation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strike="noStrike" kern="1200" cap="none" spc="0" normalizeH="0" baseline="0" noProof="0" dirty="0">
                <a:ln>
                  <a:noFill/>
                </a:ln>
                <a:solidFill>
                  <a:prstClr val="white"/>
                </a:solidFill>
                <a:effectLst/>
                <a:uLnTx/>
                <a:uFillTx/>
                <a:latin typeface="Calibri" panose="020F0502020204030204"/>
                <a:ea typeface="+mn-ea"/>
                <a:cs typeface="+mn-cs"/>
              </a:rPr>
              <a:t>Document which lays down product characteristics or their related processes &amp; production methods, with which </a:t>
            </a:r>
            <a:r>
              <a:rPr kumimoji="0" lang="en-AU" sz="2400" b="0" i="0" u="sng" strike="noStrike" kern="1200" cap="none" spc="0" normalizeH="0" baseline="0" noProof="0" dirty="0">
                <a:ln>
                  <a:noFill/>
                </a:ln>
                <a:solidFill>
                  <a:prstClr val="white"/>
                </a:solidFill>
                <a:effectLst/>
                <a:uLnTx/>
                <a:uFillTx/>
                <a:latin typeface="Calibri" panose="020F0502020204030204"/>
                <a:ea typeface="+mn-ea"/>
                <a:cs typeface="+mn-cs"/>
              </a:rPr>
              <a:t>compliance is mandatory</a:t>
            </a: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  It may include packaging, or labelling requirements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FFFF00"/>
                </a:solidFill>
                <a:effectLst/>
                <a:uLnTx/>
                <a:uFillTx/>
                <a:latin typeface="Calibri" panose="020F0502020204030204"/>
                <a:ea typeface="+mn-ea"/>
                <a:cs typeface="+mn-cs"/>
              </a:rPr>
              <a:t>Standard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Document </a:t>
            </a:r>
            <a:r>
              <a:rPr kumimoji="0" lang="en-AU" sz="2400" b="0" i="0" u="sng" strike="noStrike" kern="1200" cap="none" spc="0" normalizeH="0" baseline="0" noProof="0" dirty="0">
                <a:ln>
                  <a:noFill/>
                </a:ln>
                <a:solidFill>
                  <a:prstClr val="white"/>
                </a:solidFill>
                <a:effectLst/>
                <a:uLnTx/>
                <a:uFillTx/>
                <a:latin typeface="Calibri" panose="020F0502020204030204"/>
                <a:ea typeface="+mn-ea"/>
                <a:cs typeface="+mn-cs"/>
              </a:rPr>
              <a:t>approved by recognized body</a:t>
            </a: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 that provides, for </a:t>
            </a:r>
            <a:r>
              <a:rPr kumimoji="0" lang="en-AU" sz="2400" b="0" i="0" strike="noStrike" kern="1200" cap="none" spc="0" normalizeH="0" baseline="0" noProof="0" dirty="0">
                <a:ln>
                  <a:noFill/>
                </a:ln>
                <a:solidFill>
                  <a:prstClr val="white"/>
                </a:solidFill>
                <a:effectLst/>
                <a:uLnTx/>
                <a:uFillTx/>
                <a:latin typeface="Calibri" panose="020F0502020204030204"/>
                <a:ea typeface="+mn-ea"/>
                <a:cs typeface="+mn-cs"/>
              </a:rPr>
              <a:t>common and repeated use, rules, guidelines or characteristics for products or related processes &amp; production methods</a:t>
            </a: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 with which </a:t>
            </a:r>
            <a:r>
              <a:rPr kumimoji="0" lang="en-AU" sz="2400" b="0" i="0" u="sng" strike="noStrike" kern="1200" cap="none" spc="0" normalizeH="0" baseline="0" noProof="0" dirty="0">
                <a:ln>
                  <a:noFill/>
                </a:ln>
                <a:solidFill>
                  <a:prstClr val="white"/>
                </a:solidFill>
                <a:effectLst/>
                <a:uLnTx/>
                <a:uFillTx/>
                <a:latin typeface="Calibri" panose="020F0502020204030204"/>
                <a:ea typeface="+mn-ea"/>
                <a:cs typeface="+mn-cs"/>
              </a:rPr>
              <a:t>compliance is not mandatory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FFFF00"/>
                </a:solidFill>
                <a:effectLst/>
                <a:uLnTx/>
                <a:uFillTx/>
                <a:latin typeface="Calibri" panose="020F0502020204030204"/>
                <a:ea typeface="+mn-ea"/>
                <a:cs typeface="+mn-cs"/>
              </a:rPr>
              <a:t>Conformity assessment procedures</a:t>
            </a:r>
            <a:endPar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Any procedure used to determine that relevant requirements in technical regulations or standards are fulfilled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34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186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V.2  PACER Plus – TBT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Chapter</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609595"/>
            <a:ext cx="11085273" cy="4724530"/>
          </a:xfrm>
        </p:spPr>
        <p:txBody>
          <a:bodyPr>
            <a:noAutofit/>
          </a:bodyPr>
          <a:lstStyle/>
          <a:p>
            <a:pPr marL="0" lvl="0" indent="0">
              <a:buNone/>
            </a:pPr>
            <a:r>
              <a:rPr lang="en-AU" dirty="0">
                <a:solidFill>
                  <a:srgbClr val="FFFF00"/>
                </a:solidFill>
              </a:rPr>
              <a:t>Technical regulations – 3 tier test:</a:t>
            </a:r>
            <a:endParaRPr lang="en-AU" dirty="0">
              <a:solidFill>
                <a:prstClr val="white"/>
              </a:solidFill>
            </a:endParaRPr>
          </a:p>
          <a:p>
            <a:pPr marL="514350" lvl="0" indent="-514350">
              <a:buFont typeface="+mj-lt"/>
              <a:buAutoNum type="arabicParenR"/>
            </a:pPr>
            <a:r>
              <a:rPr lang="en-AU" dirty="0">
                <a:solidFill>
                  <a:prstClr val="white"/>
                </a:solidFill>
              </a:rPr>
              <a:t>Requirement applies to an identifiable product or group of products</a:t>
            </a:r>
          </a:p>
          <a:p>
            <a:pPr marL="0" lvl="0" indent="0">
              <a:buNone/>
            </a:pPr>
            <a:endParaRPr lang="en-AU" sz="1000" dirty="0">
              <a:solidFill>
                <a:prstClr val="white"/>
              </a:solidFill>
            </a:endParaRPr>
          </a:p>
          <a:p>
            <a:pPr marL="514350" lvl="0" indent="-514350">
              <a:buFont typeface="+mj-lt"/>
              <a:buAutoNum type="arabicParenR"/>
            </a:pPr>
            <a:r>
              <a:rPr lang="en-AU" dirty="0">
                <a:solidFill>
                  <a:prstClr val="white"/>
                </a:solidFill>
              </a:rPr>
              <a:t>lays down one or more characteristics of the product; or related processes &amp; production methods</a:t>
            </a:r>
          </a:p>
          <a:p>
            <a:pPr lvl="1"/>
            <a:r>
              <a:rPr lang="en-AU" dirty="0">
                <a:solidFill>
                  <a:prstClr val="white"/>
                </a:solidFill>
              </a:rPr>
              <a:t>‘characteristics’ include: product composition, size, shape, colour, texture, hardness, flammability, conductivity, density, or viscosity</a:t>
            </a:r>
          </a:p>
          <a:p>
            <a:pPr lvl="1"/>
            <a:r>
              <a:rPr lang="en-AU" dirty="0">
                <a:solidFill>
                  <a:prstClr val="white"/>
                </a:solidFill>
              </a:rPr>
              <a:t>requirements related to appearance, packaging, labelling</a:t>
            </a:r>
          </a:p>
          <a:p>
            <a:pPr marL="457200" lvl="1" indent="0">
              <a:buNone/>
            </a:pPr>
            <a:endParaRPr lang="en-AU" sz="1000" dirty="0">
              <a:solidFill>
                <a:prstClr val="white"/>
              </a:solidFill>
            </a:endParaRPr>
          </a:p>
          <a:p>
            <a:pPr marL="514350" lvl="0" indent="-514350">
              <a:buFont typeface="+mj-lt"/>
              <a:buAutoNum type="arabicParenR"/>
            </a:pPr>
            <a:r>
              <a:rPr lang="en-AU" dirty="0">
                <a:solidFill>
                  <a:prstClr val="white"/>
                </a:solidFill>
              </a:rPr>
              <a:t>compliance must be mandatory</a:t>
            </a:r>
          </a:p>
          <a:p>
            <a:pPr lvl="1"/>
            <a:r>
              <a:rPr lang="en-AU" dirty="0">
                <a:solidFill>
                  <a:prstClr val="white"/>
                </a:solidFill>
              </a:rPr>
              <a:t>binding, compulsory</a:t>
            </a:r>
          </a:p>
          <a:p>
            <a:pPr marL="0" lvl="0" indent="0">
              <a:buNone/>
            </a:pPr>
            <a:endParaRPr lang="en-AU" dirty="0">
              <a:solidFill>
                <a:prstClr val="white"/>
              </a:solidFill>
            </a:endParaRPr>
          </a:p>
        </p:txBody>
      </p:sp>
    </p:spTree>
    <p:extLst>
      <p:ext uri="{BB962C8B-B14F-4D97-AF65-F5344CB8AC3E}">
        <p14:creationId xmlns:p14="http://schemas.microsoft.com/office/powerpoint/2010/main" val="771318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186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V.2  PACER Plus – TBT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Chapter</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1" y="1609594"/>
            <a:ext cx="5756975" cy="4804175"/>
          </a:xfrm>
        </p:spPr>
        <p:txBody>
          <a:bodyPr>
            <a:noAutofit/>
          </a:bodyPr>
          <a:lstStyle/>
          <a:p>
            <a:pPr marL="0" lvl="0" indent="0">
              <a:buNone/>
            </a:pPr>
            <a:r>
              <a:rPr lang="en-AU" dirty="0">
                <a:solidFill>
                  <a:srgbClr val="FFFF00"/>
                </a:solidFill>
              </a:rPr>
              <a:t>Technical regulations – examples:</a:t>
            </a:r>
            <a:endParaRPr lang="en-AU" dirty="0">
              <a:solidFill>
                <a:prstClr val="white"/>
              </a:solidFill>
            </a:endParaRPr>
          </a:p>
          <a:p>
            <a:pPr lvl="0"/>
            <a:r>
              <a:rPr lang="en-AU" sz="2400" dirty="0">
                <a:solidFill>
                  <a:prstClr val="white"/>
                </a:solidFill>
              </a:rPr>
              <a:t>Ban on import &amp; use (+ exceptions) of asbestos</a:t>
            </a:r>
          </a:p>
          <a:p>
            <a:pPr lvl="1"/>
            <a:r>
              <a:rPr lang="en-AU" sz="2000" dirty="0">
                <a:solidFill>
                  <a:prstClr val="white"/>
                </a:solidFill>
              </a:rPr>
              <a:t>Products cannot contain asbestos</a:t>
            </a:r>
          </a:p>
          <a:p>
            <a:pPr lvl="0"/>
            <a:r>
              <a:rPr lang="en-AU" sz="2400" dirty="0">
                <a:solidFill>
                  <a:prstClr val="white"/>
                </a:solidFill>
              </a:rPr>
              <a:t>Requirement country of origin labelling</a:t>
            </a:r>
          </a:p>
          <a:p>
            <a:pPr lvl="0"/>
            <a:r>
              <a:rPr lang="en-AU" sz="2400" dirty="0">
                <a:solidFill>
                  <a:prstClr val="white"/>
                </a:solidFill>
              </a:rPr>
              <a:t>Tobacco plain packaging and health warnings</a:t>
            </a:r>
          </a:p>
          <a:p>
            <a:pPr lvl="0"/>
            <a:r>
              <a:rPr lang="en-AU" sz="2400" dirty="0">
                <a:solidFill>
                  <a:prstClr val="white"/>
                </a:solidFill>
              </a:rPr>
              <a:t>Requirements to use ‘dolphin safe’ label on tuna</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500" t="4573" r="17033" b="23436"/>
          <a:stretch/>
        </p:blipFill>
        <p:spPr>
          <a:xfrm>
            <a:off x="9510522" y="693348"/>
            <a:ext cx="2250672" cy="20563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777" y="3485976"/>
            <a:ext cx="2341417" cy="2341417"/>
          </a:xfrm>
          <a:prstGeom prst="rect">
            <a:avLst/>
          </a:prstGeom>
        </p:spPr>
      </p:pic>
      <p:pic>
        <p:nvPicPr>
          <p:cNvPr id="5" name="Picture 4">
            <a:extLst>
              <a:ext uri="{FF2B5EF4-FFF2-40B4-BE49-F238E27FC236}">
                <a16:creationId xmlns:a16="http://schemas.microsoft.com/office/drawing/2014/main" id="{C6EC00C0-8211-A006-7492-6E3456746409}"/>
              </a:ext>
            </a:extLst>
          </p:cNvPr>
          <p:cNvPicPr>
            <a:picLocks noChangeAspect="1"/>
          </p:cNvPicPr>
          <p:nvPr/>
        </p:nvPicPr>
        <p:blipFill rotWithShape="1">
          <a:blip r:embed="rId4"/>
          <a:srcRect l="16832" t="9699" r="16609" b="9647"/>
          <a:stretch/>
        </p:blipFill>
        <p:spPr>
          <a:xfrm>
            <a:off x="6552155" y="2492967"/>
            <a:ext cx="2639438" cy="1986017"/>
          </a:xfrm>
          <a:prstGeom prst="rect">
            <a:avLst/>
          </a:prstGeom>
        </p:spPr>
      </p:pic>
    </p:spTree>
    <p:extLst>
      <p:ext uri="{BB962C8B-B14F-4D97-AF65-F5344CB8AC3E}">
        <p14:creationId xmlns:p14="http://schemas.microsoft.com/office/powerpoint/2010/main" val="36140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3005951"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I.1  Overview</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4</a:t>
            </a:fld>
            <a:endParaRPr lang="en-AU" sz="1000" dirty="0">
              <a:solidFill>
                <a:prstClr val="whit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6249" y="1545021"/>
            <a:ext cx="11085273" cy="4855779"/>
          </a:xfrm>
        </p:spPr>
        <p:txBody>
          <a:bodyPr>
            <a:normAutofit/>
          </a:bodyPr>
          <a:lstStyle/>
          <a:p>
            <a:pPr lvl="0">
              <a:spcBef>
                <a:spcPts val="0"/>
              </a:spcBef>
              <a:spcAft>
                <a:spcPts val="200"/>
              </a:spcAft>
            </a:pPr>
            <a:r>
              <a:rPr lang="en-AU" sz="3000" dirty="0">
                <a:solidFill>
                  <a:prstClr val="white"/>
                </a:solidFill>
              </a:rPr>
              <a:t>Like most FTAs – PACER Plus Goods Chapter heavily influenced by GATT</a:t>
            </a:r>
          </a:p>
          <a:p>
            <a:pPr lvl="1">
              <a:spcBef>
                <a:spcPts val="0"/>
              </a:spcBef>
              <a:spcAft>
                <a:spcPts val="200"/>
              </a:spcAft>
            </a:pPr>
            <a:r>
              <a:rPr lang="en-AU" sz="2600" dirty="0">
                <a:solidFill>
                  <a:prstClr val="white"/>
                </a:solidFill>
              </a:rPr>
              <a:t>Draws on &amp; incorporates GATT obligations</a:t>
            </a:r>
          </a:p>
          <a:p>
            <a:pPr marL="457200" lvl="1" indent="0">
              <a:spcBef>
                <a:spcPts val="0"/>
              </a:spcBef>
              <a:spcAft>
                <a:spcPts val="200"/>
              </a:spcAft>
              <a:buNone/>
            </a:pPr>
            <a:endParaRPr lang="en-AU" sz="2600" dirty="0">
              <a:solidFill>
                <a:prstClr val="white"/>
              </a:solidFill>
            </a:endParaRPr>
          </a:p>
          <a:p>
            <a:pPr lvl="0">
              <a:spcBef>
                <a:spcPts val="0"/>
              </a:spcBef>
              <a:spcAft>
                <a:spcPts val="200"/>
              </a:spcAft>
            </a:pPr>
            <a:r>
              <a:rPr lang="en-AU" sz="3000" dirty="0">
                <a:solidFill>
                  <a:prstClr val="white"/>
                </a:solidFill>
              </a:rPr>
              <a:t>Also contains additional flexibilities for PICs / developing countries in relation to tariff concessions and safeguards</a:t>
            </a:r>
          </a:p>
          <a:p>
            <a:pPr marL="0" lvl="0" indent="0">
              <a:spcBef>
                <a:spcPts val="0"/>
              </a:spcBef>
              <a:spcAft>
                <a:spcPts val="200"/>
              </a:spcAft>
              <a:buNone/>
            </a:pPr>
            <a:endParaRPr lang="en-AU" sz="3000" dirty="0">
              <a:solidFill>
                <a:prstClr val="white"/>
              </a:solidFill>
            </a:endParaRPr>
          </a:p>
          <a:p>
            <a:pPr lvl="0">
              <a:spcBef>
                <a:spcPts val="0"/>
              </a:spcBef>
              <a:spcAft>
                <a:spcPts val="200"/>
              </a:spcAft>
            </a:pPr>
            <a:r>
              <a:rPr lang="en-AU" sz="3000" dirty="0">
                <a:solidFill>
                  <a:prstClr val="white"/>
                </a:solidFill>
              </a:rPr>
              <a:t>Consistent with </a:t>
            </a:r>
            <a:r>
              <a:rPr lang="en-GB" sz="3000" dirty="0">
                <a:solidFill>
                  <a:prstClr val="white"/>
                </a:solidFill>
              </a:rPr>
              <a:t>overall approach to PACER Plus as a </a:t>
            </a:r>
            <a:r>
              <a:rPr lang="en-GB" sz="3000" dirty="0">
                <a:solidFill>
                  <a:srgbClr val="FFFF00"/>
                </a:solidFill>
              </a:rPr>
              <a:t>development-centred</a:t>
            </a:r>
            <a:r>
              <a:rPr lang="en-GB" sz="3000" dirty="0">
                <a:solidFill>
                  <a:prstClr val="white"/>
                </a:solidFill>
              </a:rPr>
              <a:t> free trade agreement</a:t>
            </a:r>
            <a:endParaRPr lang="en-AU" sz="2600" dirty="0">
              <a:solidFill>
                <a:prstClr val="white"/>
              </a:solidFill>
            </a:endParaRPr>
          </a:p>
          <a:p>
            <a:pPr lvl="0">
              <a:spcBef>
                <a:spcPts val="0"/>
              </a:spcBef>
              <a:spcAft>
                <a:spcPts val="200"/>
              </a:spcAft>
            </a:pPr>
            <a:endParaRPr lang="en-AU" sz="3000" dirty="0">
              <a:solidFill>
                <a:prstClr val="white"/>
              </a:solidFill>
            </a:endParaRPr>
          </a:p>
        </p:txBody>
      </p:sp>
    </p:spTree>
    <p:extLst>
      <p:ext uri="{BB962C8B-B14F-4D97-AF65-F5344CB8AC3E}">
        <p14:creationId xmlns:p14="http://schemas.microsoft.com/office/powerpoint/2010/main" val="1176816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1869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V.2  PACER Plus – TBT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Chapter</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1" y="1420238"/>
            <a:ext cx="7104838" cy="4913887"/>
          </a:xfrm>
        </p:spPr>
        <p:txBody>
          <a:bodyPr>
            <a:noAutofit/>
          </a:bodyPr>
          <a:lstStyle/>
          <a:p>
            <a:pPr marL="0" lvl="0" indent="0">
              <a:buNone/>
            </a:pPr>
            <a:r>
              <a:rPr lang="en-AU" sz="2400" dirty="0">
                <a:solidFill>
                  <a:srgbClr val="FFFF00"/>
                </a:solidFill>
              </a:rPr>
              <a:t>Standards</a:t>
            </a:r>
          </a:p>
          <a:p>
            <a:r>
              <a:rPr lang="en-GB" sz="2400" dirty="0">
                <a:solidFill>
                  <a:prstClr val="white"/>
                </a:solidFill>
              </a:rPr>
              <a:t>Also concerned with rules, guidelines or characteristics for products or processes &amp; production methods – intend to harmonise approach</a:t>
            </a:r>
          </a:p>
          <a:p>
            <a:pPr lvl="1"/>
            <a:r>
              <a:rPr lang="en-GB" sz="2000" dirty="0">
                <a:solidFill>
                  <a:prstClr val="white"/>
                </a:solidFill>
              </a:rPr>
              <a:t>Also includes symbols, labelling, packaging</a:t>
            </a:r>
            <a:endParaRPr lang="en-AU" sz="2000" dirty="0">
              <a:solidFill>
                <a:prstClr val="white"/>
              </a:solidFill>
            </a:endParaRPr>
          </a:p>
          <a:p>
            <a:r>
              <a:rPr lang="en-AU" sz="2400" dirty="0">
                <a:solidFill>
                  <a:prstClr val="white"/>
                </a:solidFill>
              </a:rPr>
              <a:t>Key distinction to TRs – compliance </a:t>
            </a:r>
            <a:r>
              <a:rPr lang="en-AU" sz="2400" u="sng" dirty="0">
                <a:solidFill>
                  <a:prstClr val="white"/>
                </a:solidFill>
              </a:rPr>
              <a:t>not mandatory</a:t>
            </a:r>
          </a:p>
          <a:p>
            <a:pPr lvl="1"/>
            <a:r>
              <a:rPr lang="en-AU" sz="2000" dirty="0">
                <a:solidFill>
                  <a:prstClr val="white"/>
                </a:solidFill>
              </a:rPr>
              <a:t>May have to meet requirements to satisfy standard – e.g. to use a label / logo</a:t>
            </a:r>
          </a:p>
          <a:p>
            <a:pPr lvl="1"/>
            <a:r>
              <a:rPr lang="en-AU" sz="2000" dirty="0">
                <a:solidFill>
                  <a:prstClr val="white"/>
                </a:solidFill>
              </a:rPr>
              <a:t>But - producers / exporters not </a:t>
            </a:r>
            <a:r>
              <a:rPr lang="en-AU" sz="2000" u="sng" dirty="0">
                <a:solidFill>
                  <a:prstClr val="white"/>
                </a:solidFill>
              </a:rPr>
              <a:t>required</a:t>
            </a:r>
            <a:r>
              <a:rPr lang="en-AU" sz="2000" dirty="0">
                <a:solidFill>
                  <a:prstClr val="white"/>
                </a:solidFill>
              </a:rPr>
              <a:t> to comply</a:t>
            </a:r>
          </a:p>
          <a:p>
            <a:r>
              <a:rPr lang="en-AU" sz="2400" dirty="0">
                <a:solidFill>
                  <a:prstClr val="white"/>
                </a:solidFill>
              </a:rPr>
              <a:t>Document </a:t>
            </a:r>
            <a:r>
              <a:rPr lang="en-AU" sz="2400" u="sng" dirty="0">
                <a:solidFill>
                  <a:prstClr val="white"/>
                </a:solidFill>
              </a:rPr>
              <a:t>approved by recognized (standards) body</a:t>
            </a:r>
            <a:endParaRPr lang="en-AU" sz="2400" dirty="0">
              <a:solidFill>
                <a:prstClr val="white"/>
              </a:solidFill>
            </a:endParaRPr>
          </a:p>
          <a:p>
            <a:pPr lvl="1"/>
            <a:r>
              <a:rPr lang="en-AU" sz="2000" dirty="0">
                <a:solidFill>
                  <a:prstClr val="white"/>
                </a:solidFill>
              </a:rPr>
              <a:t>No closed list of recognized bodies – includes international &amp; regional bodies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395" y="4620638"/>
            <a:ext cx="3060677" cy="1044137"/>
          </a:xfrm>
          <a:prstGeom prst="rect">
            <a:avLst/>
          </a:prstGeom>
        </p:spPr>
      </p:pic>
      <p:pic>
        <p:nvPicPr>
          <p:cNvPr id="1026" name="Picture 2" descr="health star rating on foods ...">
            <a:extLst>
              <a:ext uri="{FF2B5EF4-FFF2-40B4-BE49-F238E27FC236}">
                <a16:creationId xmlns:a16="http://schemas.microsoft.com/office/drawing/2014/main" id="{6B87F45D-AAD6-C81F-387B-C4F19AD53C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76" r="4712" b="6425"/>
          <a:stretch/>
        </p:blipFill>
        <p:spPr bwMode="auto">
          <a:xfrm>
            <a:off x="8797233" y="1953638"/>
            <a:ext cx="2971003" cy="147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15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609595"/>
            <a:ext cx="10282541" cy="4724530"/>
          </a:xfrm>
        </p:spPr>
        <p:txBody>
          <a:bodyPr>
            <a:noAutofit/>
          </a:bodyPr>
          <a:lstStyle/>
          <a:p>
            <a:pPr marL="0" lvl="0" indent="0">
              <a:buNone/>
            </a:pPr>
            <a:r>
              <a:rPr lang="en-AU" dirty="0">
                <a:solidFill>
                  <a:srgbClr val="FFFF00"/>
                </a:solidFill>
              </a:rPr>
              <a:t>Scope</a:t>
            </a:r>
            <a:endParaRPr lang="en-AU" dirty="0">
              <a:solidFill>
                <a:prstClr val="white"/>
              </a:solidFill>
            </a:endParaRPr>
          </a:p>
          <a:p>
            <a:r>
              <a:rPr lang="en-GB" sz="2400" dirty="0">
                <a:solidFill>
                  <a:prstClr val="white"/>
                </a:solidFill>
              </a:rPr>
              <a:t>Applies to all technical regulations, standards and conformity assessment procedures adopted or applied by the </a:t>
            </a:r>
            <a:r>
              <a:rPr lang="en-GB" sz="2400" u="sng" dirty="0">
                <a:solidFill>
                  <a:prstClr val="white"/>
                </a:solidFill>
              </a:rPr>
              <a:t>central government</a:t>
            </a:r>
            <a:r>
              <a:rPr lang="en-GB" sz="2400" dirty="0">
                <a:solidFill>
                  <a:prstClr val="white"/>
                </a:solidFill>
              </a:rPr>
              <a:t> that may affect </a:t>
            </a:r>
            <a:r>
              <a:rPr lang="en-GB" sz="2400" u="sng" dirty="0">
                <a:solidFill>
                  <a:prstClr val="white"/>
                </a:solidFill>
              </a:rPr>
              <a:t>trade in goods</a:t>
            </a:r>
            <a:endParaRPr lang="en-GB" sz="2400" dirty="0">
              <a:solidFill>
                <a:prstClr val="white"/>
              </a:solidFill>
            </a:endParaRPr>
          </a:p>
          <a:p>
            <a:r>
              <a:rPr lang="en-GB" sz="2400" dirty="0">
                <a:solidFill>
                  <a:prstClr val="white"/>
                </a:solidFill>
              </a:rPr>
              <a:t>Does not apply to government purchasing specifications (procurement)</a:t>
            </a:r>
          </a:p>
          <a:p>
            <a:r>
              <a:rPr lang="en-GB" sz="2400" dirty="0">
                <a:solidFill>
                  <a:prstClr val="white"/>
                </a:solidFill>
              </a:rPr>
              <a:t>Does not apply to Sanitary and Phytosanitary Measures (SPS) measures</a:t>
            </a:r>
          </a:p>
          <a:p>
            <a:r>
              <a:rPr lang="en-GB" sz="2400" dirty="0">
                <a:solidFill>
                  <a:prstClr val="white"/>
                </a:solidFill>
              </a:rPr>
              <a:t>Parties required to take ‘reasonable available measures’ to ensure compliance by local government and non-governmental bodies</a:t>
            </a:r>
            <a:endParaRPr lang="en-AU" sz="2400" dirty="0">
              <a:solidFill>
                <a:prstClr val="white"/>
              </a:solidFill>
            </a:endParaRPr>
          </a:p>
        </p:txBody>
      </p:sp>
    </p:spTree>
    <p:extLst>
      <p:ext uri="{BB962C8B-B14F-4D97-AF65-F5344CB8AC3E}">
        <p14:creationId xmlns:p14="http://schemas.microsoft.com/office/powerpoint/2010/main" val="3349608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4273685"/>
            <a:ext cx="11085273" cy="2060439"/>
          </a:xfrm>
        </p:spPr>
        <p:txBody>
          <a:bodyPr>
            <a:noAutofit/>
          </a:bodyPr>
          <a:lstStyle/>
          <a:p>
            <a:r>
              <a:rPr lang="en-GB" sz="2400" dirty="0">
                <a:solidFill>
                  <a:prstClr val="white"/>
                </a:solidFill>
              </a:rPr>
              <a:t>PP confirms that nothing in prevents Parties from regulating / imposing TRs / standards necessary to protect core policy interests</a:t>
            </a:r>
          </a:p>
          <a:p>
            <a:r>
              <a:rPr lang="en-GB" sz="2400" dirty="0">
                <a:solidFill>
                  <a:prstClr val="white"/>
                </a:solidFill>
              </a:rPr>
              <a:t>Subject to compliance with Chapter – not act as unnecessary barriers to trade </a:t>
            </a:r>
          </a:p>
        </p:txBody>
      </p:sp>
      <p:sp>
        <p:nvSpPr>
          <p:cNvPr id="2" name="TextBox 1">
            <a:extLst>
              <a:ext uri="{FF2B5EF4-FFF2-40B4-BE49-F238E27FC236}">
                <a16:creationId xmlns:a16="http://schemas.microsoft.com/office/drawing/2014/main" id="{A8F96097-FF5F-74F2-047C-3D0E42086064}"/>
              </a:ext>
            </a:extLst>
          </p:cNvPr>
          <p:cNvSpPr txBox="1"/>
          <p:nvPr/>
        </p:nvSpPr>
        <p:spPr>
          <a:xfrm>
            <a:off x="810638" y="1621277"/>
            <a:ext cx="10371712" cy="2308324"/>
          </a:xfrm>
          <a:prstGeom prst="rect">
            <a:avLst/>
          </a:prstGeom>
          <a:solidFill>
            <a:schemeClr val="bg1"/>
          </a:solidFill>
        </p:spPr>
        <p:txBody>
          <a:bodyPr wrap="square" rtlCol="0">
            <a:spAutoFit/>
          </a:bodyPr>
          <a:lstStyle/>
          <a:p>
            <a:r>
              <a:rPr lang="en-GB" sz="2400" dirty="0">
                <a:latin typeface="Times New Roman" panose="02020603050405020304" pitchFamily="18" charset="0"/>
                <a:cs typeface="Times New Roman" panose="02020603050405020304" pitchFamily="18" charset="0"/>
              </a:rPr>
              <a:t>1. Nothing in this Chapter shall prevent a Party from preparing, adopting or applying technical regulations necessary for the protection of human health or safety, of animal or plant life or health or of the environment, for the prevention of deceptive practices, for ensuring the quality of its exports or for the protection of its essential security interests, or standards or related conformity assessment procedures, provided that such measures are not inconsistent with this Chapter.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345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00960" y="3521413"/>
            <a:ext cx="11085273" cy="2060439"/>
          </a:xfrm>
        </p:spPr>
        <p:txBody>
          <a:bodyPr>
            <a:noAutofit/>
          </a:bodyPr>
          <a:lstStyle/>
          <a:p>
            <a:r>
              <a:rPr lang="en-GB" sz="2400" dirty="0">
                <a:solidFill>
                  <a:prstClr val="white"/>
                </a:solidFill>
              </a:rPr>
              <a:t>Core obligation – ensure TRs and standards do not treat products from a Party less favourably than local products or products from any other country</a:t>
            </a:r>
          </a:p>
          <a:p>
            <a:pPr lvl="1"/>
            <a:r>
              <a:rPr lang="en-GB" dirty="0">
                <a:solidFill>
                  <a:prstClr val="white"/>
                </a:solidFill>
              </a:rPr>
              <a:t>National Treatment &amp; MFN</a:t>
            </a:r>
          </a:p>
        </p:txBody>
      </p:sp>
      <p:sp>
        <p:nvSpPr>
          <p:cNvPr id="2" name="TextBox 1">
            <a:extLst>
              <a:ext uri="{FF2B5EF4-FFF2-40B4-BE49-F238E27FC236}">
                <a16:creationId xmlns:a16="http://schemas.microsoft.com/office/drawing/2014/main" id="{A8F96097-FF5F-74F2-047C-3D0E42086064}"/>
              </a:ext>
            </a:extLst>
          </p:cNvPr>
          <p:cNvSpPr txBox="1"/>
          <p:nvPr/>
        </p:nvSpPr>
        <p:spPr>
          <a:xfrm>
            <a:off x="400960" y="1470553"/>
            <a:ext cx="11235852" cy="1569660"/>
          </a:xfrm>
          <a:prstGeom prst="rect">
            <a:avLst/>
          </a:prstGeom>
          <a:solidFill>
            <a:schemeClr val="bg1"/>
          </a:solid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Article 5: Non-discrimination</a:t>
            </a:r>
          </a:p>
          <a:p>
            <a:r>
              <a:rPr lang="en-GB" sz="2400" dirty="0">
                <a:latin typeface="Times New Roman" panose="02020603050405020304" pitchFamily="18" charset="0"/>
                <a:cs typeface="Times New Roman" panose="02020603050405020304" pitchFamily="18" charset="0"/>
              </a:rPr>
              <a:t>1. Each Party shall, in respect of technical regulations and standards, ensure that products imported from any Party shall be accorded treatment no less favourable than that accorded to like products of national origin and to like products originating in any other country.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47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00960" y="4195864"/>
            <a:ext cx="11085273" cy="2060439"/>
          </a:xfrm>
        </p:spPr>
        <p:txBody>
          <a:bodyPr>
            <a:noAutofit/>
          </a:bodyPr>
          <a:lstStyle/>
          <a:p>
            <a:r>
              <a:rPr lang="en-GB" sz="2400" dirty="0">
                <a:solidFill>
                  <a:prstClr val="white"/>
                </a:solidFill>
              </a:rPr>
              <a:t>Non-discrimination obligation – also applies to any conformity assessment procedure (to test whether TRs and standards are met)</a:t>
            </a:r>
          </a:p>
          <a:p>
            <a:r>
              <a:rPr lang="en-GB" sz="2400" dirty="0">
                <a:solidFill>
                  <a:prstClr val="white"/>
                </a:solidFill>
              </a:rPr>
              <a:t>Ensure procedures do not treat products / suppliers from a Party less favourably than local suppliers or products (or any other country)</a:t>
            </a:r>
          </a:p>
        </p:txBody>
      </p:sp>
      <p:sp>
        <p:nvSpPr>
          <p:cNvPr id="2" name="TextBox 1">
            <a:extLst>
              <a:ext uri="{FF2B5EF4-FFF2-40B4-BE49-F238E27FC236}">
                <a16:creationId xmlns:a16="http://schemas.microsoft.com/office/drawing/2014/main" id="{A8F96097-FF5F-74F2-047C-3D0E42086064}"/>
              </a:ext>
            </a:extLst>
          </p:cNvPr>
          <p:cNvSpPr txBox="1"/>
          <p:nvPr/>
        </p:nvSpPr>
        <p:spPr>
          <a:xfrm>
            <a:off x="400960" y="1470553"/>
            <a:ext cx="11235852" cy="2308324"/>
          </a:xfrm>
          <a:prstGeom prst="rect">
            <a:avLst/>
          </a:prstGeom>
          <a:solidFill>
            <a:schemeClr val="bg1"/>
          </a:solid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Article 5: Non-discrimination</a:t>
            </a:r>
          </a:p>
          <a:p>
            <a:r>
              <a:rPr lang="en-GB" sz="2400" dirty="0">
                <a:latin typeface="Times New Roman" panose="02020603050405020304" pitchFamily="18" charset="0"/>
                <a:cs typeface="Times New Roman" panose="02020603050405020304" pitchFamily="18" charset="0"/>
              </a:rPr>
              <a:t>2. In cases where [conformity assessment] is required, each Party shall ensure that:</a:t>
            </a:r>
          </a:p>
          <a:p>
            <a:r>
              <a:rPr lang="en-GB" sz="2400" dirty="0">
                <a:latin typeface="Times New Roman" panose="02020603050405020304" pitchFamily="18" charset="0"/>
                <a:cs typeface="Times New Roman" panose="02020603050405020304" pitchFamily="18" charset="0"/>
              </a:rPr>
              <a:t>(a) conformity assessment procedures are prepared, adopted and applied so as to grant access for suppliers of like products originating in any Party under conditions no less favourable than those accorded to suppliers of like products of national origin or originating in any other country, in a comparable situation; and</a:t>
            </a:r>
          </a:p>
        </p:txBody>
      </p:sp>
    </p:spTree>
    <p:extLst>
      <p:ext uri="{BB962C8B-B14F-4D97-AF65-F5344CB8AC3E}">
        <p14:creationId xmlns:p14="http://schemas.microsoft.com/office/powerpoint/2010/main" val="104515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00960" y="1601822"/>
            <a:ext cx="10156793" cy="4654482"/>
          </a:xfrm>
        </p:spPr>
        <p:txBody>
          <a:bodyPr>
            <a:noAutofit/>
          </a:bodyPr>
          <a:lstStyle/>
          <a:p>
            <a:pPr marL="0" indent="0">
              <a:buNone/>
            </a:pPr>
            <a:r>
              <a:rPr lang="en-GB" sz="2400" dirty="0">
                <a:solidFill>
                  <a:srgbClr val="FFFF00"/>
                </a:solidFill>
              </a:rPr>
              <a:t>Transparency</a:t>
            </a:r>
          </a:p>
          <a:p>
            <a:r>
              <a:rPr lang="en-GB" sz="2400" dirty="0">
                <a:solidFill>
                  <a:schemeClr val="bg1"/>
                </a:solidFill>
              </a:rPr>
              <a:t>PP contains detailed provisions on transparency – notification and comment requirements in cases where no international standard of TR or CAP not consistent with standard:</a:t>
            </a:r>
          </a:p>
          <a:p>
            <a:pPr lvl="1"/>
            <a:r>
              <a:rPr lang="en-GB" sz="2000" dirty="0">
                <a:solidFill>
                  <a:schemeClr val="bg1"/>
                </a:solidFill>
              </a:rPr>
              <a:t>Publish advance notice of measure – and notify Parties</a:t>
            </a:r>
          </a:p>
          <a:p>
            <a:pPr lvl="1"/>
            <a:r>
              <a:rPr lang="en-GB" sz="2000" dirty="0">
                <a:solidFill>
                  <a:schemeClr val="bg1"/>
                </a:solidFill>
              </a:rPr>
              <a:t>Respond to requests for information</a:t>
            </a:r>
          </a:p>
          <a:p>
            <a:pPr lvl="1"/>
            <a:r>
              <a:rPr lang="en-GB" sz="2000" dirty="0">
                <a:solidFill>
                  <a:schemeClr val="bg1"/>
                </a:solidFill>
              </a:rPr>
              <a:t>Allow reasonable time for comments and take into account</a:t>
            </a:r>
          </a:p>
          <a:p>
            <a:r>
              <a:rPr lang="en-GB" sz="2400" dirty="0">
                <a:solidFill>
                  <a:schemeClr val="bg1"/>
                </a:solidFill>
              </a:rPr>
              <a:t>More flexibility if response to urgent problems of safety, health, environmental protection or national security </a:t>
            </a:r>
          </a:p>
          <a:p>
            <a:endParaRPr lang="en-GB" sz="2400" dirty="0">
              <a:solidFill>
                <a:schemeClr val="bg1"/>
              </a:solidFill>
            </a:endParaRPr>
          </a:p>
        </p:txBody>
      </p:sp>
    </p:spTree>
    <p:extLst>
      <p:ext uri="{BB962C8B-B14F-4D97-AF65-F5344CB8AC3E}">
        <p14:creationId xmlns:p14="http://schemas.microsoft.com/office/powerpoint/2010/main" val="3147413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00960" y="1303507"/>
            <a:ext cx="11311142" cy="4952798"/>
          </a:xfrm>
        </p:spPr>
        <p:txBody>
          <a:bodyPr>
            <a:noAutofit/>
          </a:bodyPr>
          <a:lstStyle/>
          <a:p>
            <a:pPr marL="0" indent="0">
              <a:buNone/>
            </a:pPr>
            <a:r>
              <a:rPr lang="en-GB" sz="2400" dirty="0">
                <a:solidFill>
                  <a:srgbClr val="FFFF00"/>
                </a:solidFill>
              </a:rPr>
              <a:t>Information exchange </a:t>
            </a:r>
          </a:p>
          <a:p>
            <a:pPr>
              <a:spcBef>
                <a:spcPts val="600"/>
              </a:spcBef>
            </a:pPr>
            <a:r>
              <a:rPr lang="en-GB" sz="2400" dirty="0">
                <a:solidFill>
                  <a:schemeClr val="bg1"/>
                </a:solidFill>
              </a:rPr>
              <a:t>Requirements to respond to requests from other Parties including where:</a:t>
            </a:r>
          </a:p>
          <a:p>
            <a:pPr lvl="1"/>
            <a:r>
              <a:rPr lang="en-GB" sz="2200" dirty="0">
                <a:solidFill>
                  <a:schemeClr val="bg1"/>
                </a:solidFill>
              </a:rPr>
              <a:t>not use international standards as the basis for TRs </a:t>
            </a:r>
          </a:p>
          <a:p>
            <a:pPr lvl="1"/>
            <a:r>
              <a:rPr lang="en-GB" sz="2200" dirty="0">
                <a:solidFill>
                  <a:schemeClr val="bg1"/>
                </a:solidFill>
              </a:rPr>
              <a:t>not accept TR of another Party as equivalent; or</a:t>
            </a:r>
          </a:p>
          <a:p>
            <a:pPr lvl="1"/>
            <a:r>
              <a:rPr lang="en-GB" sz="2200" dirty="0">
                <a:solidFill>
                  <a:schemeClr val="bg1"/>
                </a:solidFill>
              </a:rPr>
              <a:t>not accept results of a conformity assessment procedure in another Party; </a:t>
            </a:r>
          </a:p>
          <a:p>
            <a:pPr lvl="1"/>
            <a:r>
              <a:rPr lang="en-GB" sz="2200" dirty="0">
                <a:solidFill>
                  <a:schemeClr val="bg1"/>
                </a:solidFill>
              </a:rPr>
              <a:t>applies a TR more trade restrictive than necessary to fulfil legitimate objective</a:t>
            </a:r>
          </a:p>
          <a:p>
            <a:pPr lvl="1"/>
            <a:r>
              <a:rPr lang="en-GB" sz="2200" dirty="0">
                <a:solidFill>
                  <a:schemeClr val="bg1"/>
                </a:solidFill>
              </a:rPr>
              <a:t>applies conformity assessment procedure more strictly than necessary</a:t>
            </a:r>
          </a:p>
          <a:p>
            <a:pPr marL="457200" lvl="1" indent="0">
              <a:buNone/>
            </a:pPr>
            <a:endParaRPr lang="en-GB" sz="800" dirty="0">
              <a:solidFill>
                <a:schemeClr val="bg1"/>
              </a:solidFill>
            </a:endParaRPr>
          </a:p>
          <a:p>
            <a:pPr marL="0" indent="0">
              <a:buNone/>
            </a:pPr>
            <a:r>
              <a:rPr lang="en-GB" sz="2400" dirty="0">
                <a:solidFill>
                  <a:srgbClr val="FFFF00"/>
                </a:solidFill>
              </a:rPr>
              <a:t>Special &amp; Differential Treatment</a:t>
            </a:r>
          </a:p>
          <a:p>
            <a:pPr>
              <a:spcBef>
                <a:spcPts val="600"/>
              </a:spcBef>
            </a:pPr>
            <a:r>
              <a:rPr lang="en-GB" sz="2200" dirty="0">
                <a:solidFill>
                  <a:schemeClr val="bg1"/>
                </a:solidFill>
              </a:rPr>
              <a:t>When preparing &amp; applying TBT measures, Parties must take account of special development, financial &amp; trade needs of developing country Parties - not create unnecessary obstacles to export from DC Parties</a:t>
            </a:r>
          </a:p>
          <a:p>
            <a:r>
              <a:rPr lang="en-GB" sz="2200" dirty="0">
                <a:solidFill>
                  <a:schemeClr val="bg1"/>
                </a:solidFill>
              </a:rPr>
              <a:t>DC Parties not expected to use international standards as basis for TRs or standards, where not appropriate to development, financial and trade needs</a:t>
            </a:r>
          </a:p>
        </p:txBody>
      </p:sp>
    </p:spTree>
    <p:extLst>
      <p:ext uri="{BB962C8B-B14F-4D97-AF65-F5344CB8AC3E}">
        <p14:creationId xmlns:p14="http://schemas.microsoft.com/office/powerpoint/2010/main" val="1704362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91021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V.4  PACER Plus – WTO TBT obligations</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517515"/>
            <a:ext cx="11085273" cy="4816610"/>
          </a:xfrm>
        </p:spPr>
        <p:txBody>
          <a:bodyPr>
            <a:noAutofit/>
          </a:bodyPr>
          <a:lstStyle/>
          <a:p>
            <a:pPr marL="0" lvl="0" indent="0">
              <a:buNone/>
            </a:pPr>
            <a:r>
              <a:rPr lang="en-AU" sz="2400" dirty="0">
                <a:solidFill>
                  <a:srgbClr val="FFFF00"/>
                </a:solidFill>
              </a:rPr>
              <a:t>TBT Rules</a:t>
            </a:r>
            <a:endParaRPr lang="en-AU" sz="2400" dirty="0">
              <a:solidFill>
                <a:prstClr val="white"/>
              </a:solidFill>
            </a:endParaRPr>
          </a:p>
          <a:p>
            <a:r>
              <a:rPr lang="en-GB" sz="2400" dirty="0">
                <a:solidFill>
                  <a:prstClr val="white"/>
                </a:solidFill>
              </a:rPr>
              <a:t>Different commitments for WTO / non-WTO Members</a:t>
            </a:r>
          </a:p>
          <a:p>
            <a:r>
              <a:rPr lang="en-GB" sz="2400" dirty="0">
                <a:solidFill>
                  <a:srgbClr val="FFFF00"/>
                </a:solidFill>
              </a:rPr>
              <a:t>WTO Members </a:t>
            </a:r>
            <a:r>
              <a:rPr lang="en-GB" sz="2400" dirty="0">
                <a:solidFill>
                  <a:prstClr val="white"/>
                </a:solidFill>
              </a:rPr>
              <a:t>– commit to comply with WTO TBT for all Parties</a:t>
            </a:r>
          </a:p>
          <a:p>
            <a:r>
              <a:rPr lang="en-GB" sz="2400" dirty="0">
                <a:solidFill>
                  <a:srgbClr val="FFFF00"/>
                </a:solidFill>
              </a:rPr>
              <a:t>Non-WTO (developing country) Members</a:t>
            </a:r>
            <a:r>
              <a:rPr lang="en-GB" sz="2400" dirty="0">
                <a:solidFill>
                  <a:prstClr val="white"/>
                </a:solidFill>
              </a:rPr>
              <a:t> – only to the extent of capacity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Key principles apply to each: TRs; standards; CAPs (some differences):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Obligations of non-discrimination: NT &amp; MFN</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Not adopted / applied to create </a:t>
            </a:r>
            <a:r>
              <a:rPr kumimoji="0" lang="en-AU" b="0" i="1" u="none" strike="noStrike" kern="1200" cap="none" spc="0" normalizeH="0" baseline="0" noProof="0" dirty="0">
                <a:ln>
                  <a:noFill/>
                </a:ln>
                <a:solidFill>
                  <a:prstClr val="white"/>
                </a:solidFill>
                <a:effectLst/>
                <a:uLnTx/>
                <a:uFillTx/>
                <a:latin typeface="Calibri" panose="020F0502020204030204"/>
                <a:ea typeface="+mn-ea"/>
                <a:cs typeface="+mn-cs"/>
              </a:rPr>
              <a:t>unnecessary</a:t>
            </a: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 obstacles to trade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Requirement to use int standards / guidelines as basis for TBT measures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Calibri" panose="020F0502020204030204"/>
                <a:ea typeface="+mn-ea"/>
                <a:cs typeface="+mn-cs"/>
              </a:rPr>
              <a:t>Transparency &amp; involvement in int standards bodies</a:t>
            </a:r>
            <a:endParaRPr lang="en-GB" dirty="0">
              <a:solidFill>
                <a:prstClr val="white"/>
              </a:solidFill>
            </a:endParaRPr>
          </a:p>
          <a:p>
            <a:endParaRPr lang="en-AU" i="1" dirty="0">
              <a:solidFill>
                <a:prstClr val="white"/>
              </a:solidFill>
            </a:endParaRPr>
          </a:p>
        </p:txBody>
      </p:sp>
    </p:spTree>
    <p:extLst>
      <p:ext uri="{BB962C8B-B14F-4D97-AF65-F5344CB8AC3E}">
        <p14:creationId xmlns:p14="http://schemas.microsoft.com/office/powerpoint/2010/main" val="1132297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91021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V.4  PACER Plus – WTO TBT obligations</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1" y="1517515"/>
            <a:ext cx="10470610" cy="4816610"/>
          </a:xfrm>
        </p:spPr>
        <p:txBody>
          <a:bodyPr>
            <a:noAutofit/>
          </a:bodyPr>
          <a:lstStyle/>
          <a:p>
            <a:pPr marL="0" lvl="0" indent="0">
              <a:buNone/>
            </a:pPr>
            <a:r>
              <a:rPr lang="en-AU" sz="2400" dirty="0">
                <a:solidFill>
                  <a:srgbClr val="FFFF00"/>
                </a:solidFill>
              </a:rPr>
              <a:t>TBT Rules – unnecessary obstacles to trade</a:t>
            </a:r>
            <a:endParaRPr lang="en-AU" sz="2400" dirty="0">
              <a:solidFill>
                <a:prstClr val="white"/>
              </a:solidFill>
            </a:endParaRPr>
          </a:p>
          <a:p>
            <a:r>
              <a:rPr lang="en-GB" sz="2400" dirty="0">
                <a:solidFill>
                  <a:prstClr val="white"/>
                </a:solidFill>
              </a:rPr>
              <a:t>TBT rules do not prevent countries from imposing technical regulations or standards – even where they have an impact on trade</a:t>
            </a:r>
          </a:p>
          <a:p>
            <a:r>
              <a:rPr lang="en-GB" sz="2400" dirty="0">
                <a:solidFill>
                  <a:prstClr val="white"/>
                </a:solidFill>
              </a:rPr>
              <a:t>Prevents </a:t>
            </a:r>
            <a:r>
              <a:rPr lang="en-GB" sz="2400" i="1" dirty="0">
                <a:solidFill>
                  <a:prstClr val="white"/>
                </a:solidFill>
              </a:rPr>
              <a:t>unnecessary </a:t>
            </a:r>
            <a:r>
              <a:rPr lang="en-GB" sz="2400" dirty="0">
                <a:solidFill>
                  <a:prstClr val="white"/>
                </a:solidFill>
              </a:rPr>
              <a:t>obstacles to trade – recognises governments right to regulate – respond to policy issues</a:t>
            </a:r>
          </a:p>
          <a:p>
            <a:r>
              <a:rPr lang="en-GB" sz="2400" dirty="0">
                <a:solidFill>
                  <a:prstClr val="white"/>
                </a:solidFill>
              </a:rPr>
              <a:t>Key question: is measure ‘more trade-restrictive than necessary ’ to fulfil legitimate objective, taking into account risks of non-fulfilment</a:t>
            </a:r>
          </a:p>
          <a:p>
            <a:r>
              <a:rPr lang="en-GB" sz="2400" dirty="0">
                <a:solidFill>
                  <a:prstClr val="white"/>
                </a:solidFill>
              </a:rPr>
              <a:t>Recognises legitimate objectives including:  </a:t>
            </a:r>
          </a:p>
          <a:p>
            <a:pPr lvl="1"/>
            <a:r>
              <a:rPr lang="en-GB" sz="2000" dirty="0">
                <a:solidFill>
                  <a:prstClr val="white"/>
                </a:solidFill>
              </a:rPr>
              <a:t>national security;  </a:t>
            </a:r>
          </a:p>
          <a:p>
            <a:pPr lvl="1"/>
            <a:r>
              <a:rPr lang="en-GB" sz="2000" dirty="0">
                <a:solidFill>
                  <a:prstClr val="white"/>
                </a:solidFill>
              </a:rPr>
              <a:t>protection of human health or safety, animal or plant life or health, </a:t>
            </a:r>
          </a:p>
          <a:p>
            <a:pPr lvl="1"/>
            <a:r>
              <a:rPr lang="en-GB" sz="2000" dirty="0">
                <a:solidFill>
                  <a:prstClr val="white"/>
                </a:solidFill>
              </a:rPr>
              <a:t>the environment</a:t>
            </a:r>
          </a:p>
        </p:txBody>
      </p:sp>
    </p:spTree>
    <p:extLst>
      <p:ext uri="{BB962C8B-B14F-4D97-AF65-F5344CB8AC3E}">
        <p14:creationId xmlns:p14="http://schemas.microsoft.com/office/powerpoint/2010/main" val="3632187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91021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V.4  PACER Plus – WTO TBT obligations</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517515"/>
            <a:ext cx="11085273" cy="4816610"/>
          </a:xfrm>
        </p:spPr>
        <p:txBody>
          <a:bodyPr>
            <a:noAutofit/>
          </a:bodyPr>
          <a:lstStyle/>
          <a:p>
            <a:pPr marL="0" lvl="0" indent="0">
              <a:buNone/>
            </a:pPr>
            <a:r>
              <a:rPr lang="en-AU" sz="2400" dirty="0">
                <a:solidFill>
                  <a:srgbClr val="FFFF00"/>
                </a:solidFill>
              </a:rPr>
              <a:t>TBT Rules – unnecessary obstacles to trade</a:t>
            </a:r>
            <a:endParaRPr lang="en-AU" sz="2400" dirty="0">
              <a:solidFill>
                <a:prstClr val="white"/>
              </a:solidFill>
            </a:endParaRPr>
          </a:p>
          <a:p>
            <a:r>
              <a:rPr lang="en-GB" sz="2400" dirty="0">
                <a:solidFill>
                  <a:prstClr val="white"/>
                </a:solidFill>
              </a:rPr>
              <a:t>Consider / balance factors:</a:t>
            </a:r>
          </a:p>
          <a:p>
            <a:pPr lvl="1"/>
            <a:r>
              <a:rPr lang="en-GB" dirty="0">
                <a:solidFill>
                  <a:prstClr val="white"/>
                </a:solidFill>
              </a:rPr>
              <a:t>(</a:t>
            </a:r>
            <a:r>
              <a:rPr lang="en-GB" dirty="0" err="1">
                <a:solidFill>
                  <a:prstClr val="white"/>
                </a:solidFill>
              </a:rPr>
              <a:t>i</a:t>
            </a:r>
            <a:r>
              <a:rPr lang="en-GB" dirty="0">
                <a:solidFill>
                  <a:prstClr val="white"/>
                </a:solidFill>
              </a:rPr>
              <a:t>) degree of contribution to the legitimate objective; </a:t>
            </a:r>
          </a:p>
          <a:p>
            <a:pPr lvl="1"/>
            <a:r>
              <a:rPr lang="en-GB" dirty="0">
                <a:solidFill>
                  <a:prstClr val="white"/>
                </a:solidFill>
              </a:rPr>
              <a:t>(ii) trade-restrictiveness of the measure; and </a:t>
            </a:r>
          </a:p>
          <a:p>
            <a:pPr lvl="1"/>
            <a:r>
              <a:rPr lang="en-GB" dirty="0">
                <a:solidFill>
                  <a:prstClr val="white"/>
                </a:solidFill>
              </a:rPr>
              <a:t>(iii) nature of the risks and gravity of consequences if objective(s) not achieved </a:t>
            </a:r>
          </a:p>
          <a:p>
            <a:pPr lvl="1"/>
            <a:r>
              <a:rPr lang="en-GB" dirty="0">
                <a:solidFill>
                  <a:prstClr val="white"/>
                </a:solidFill>
              </a:rPr>
              <a:t>Also whether reasonably available less trade restrictive alternative - make equivalent contribution to objective</a:t>
            </a:r>
          </a:p>
          <a:p>
            <a:pPr marL="457200" lvl="1" indent="0">
              <a:buNone/>
            </a:pPr>
            <a:endParaRPr lang="en-GB" dirty="0">
              <a:solidFill>
                <a:prstClr val="white"/>
              </a:solidFill>
            </a:endParaRPr>
          </a:p>
          <a:p>
            <a:r>
              <a:rPr lang="en-GB" sz="2400" dirty="0">
                <a:solidFill>
                  <a:prstClr val="white"/>
                </a:solidFill>
              </a:rPr>
              <a:t>Where TR is to address legitimate objective and based on international </a:t>
            </a:r>
            <a:r>
              <a:rPr lang="en-GB" sz="2400" dirty="0">
                <a:solidFill>
                  <a:srgbClr val="FFFF00"/>
                </a:solidFill>
              </a:rPr>
              <a:t>standard</a:t>
            </a:r>
            <a:r>
              <a:rPr lang="en-GB" sz="2400" dirty="0">
                <a:solidFill>
                  <a:prstClr val="white"/>
                </a:solidFill>
              </a:rPr>
              <a:t> – </a:t>
            </a:r>
            <a:r>
              <a:rPr lang="en-GB" sz="2400" u="sng" dirty="0">
                <a:solidFill>
                  <a:prstClr val="white"/>
                </a:solidFill>
              </a:rPr>
              <a:t>presumed</a:t>
            </a:r>
            <a:r>
              <a:rPr lang="en-GB" sz="2400" dirty="0">
                <a:solidFill>
                  <a:prstClr val="white"/>
                </a:solidFill>
              </a:rPr>
              <a:t> to not be unnecessary obstacle to trade</a:t>
            </a:r>
          </a:p>
          <a:p>
            <a:pPr lvl="1"/>
            <a:endParaRPr lang="en-GB" dirty="0">
              <a:solidFill>
                <a:prstClr val="white"/>
              </a:solidFill>
            </a:endParaRPr>
          </a:p>
        </p:txBody>
      </p:sp>
    </p:spTree>
    <p:extLst>
      <p:ext uri="{BB962C8B-B14F-4D97-AF65-F5344CB8AC3E}">
        <p14:creationId xmlns:p14="http://schemas.microsoft.com/office/powerpoint/2010/main" val="5238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TextBox 25"/>
          <p:cNvSpPr txBox="1"/>
          <p:nvPr/>
        </p:nvSpPr>
        <p:spPr>
          <a:xfrm>
            <a:off x="4644320" y="134779"/>
            <a:ext cx="22621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Preamble</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395591" y="928687"/>
            <a:ext cx="11365603" cy="5193253"/>
          </a:xfrm>
          <a:solidFill>
            <a:schemeClr val="bg1"/>
          </a:solidFill>
        </p:spPr>
        <p:txBody>
          <a:bodyPr>
            <a:noAutofit/>
          </a:bodyPr>
          <a:lstStyle/>
          <a:p>
            <a:pPr marL="0" indent="0">
              <a:buNone/>
            </a:pPr>
            <a:r>
              <a:rPr lang="en-GB" sz="2400" b="1" dirty="0">
                <a:latin typeface="Times New Roman" panose="02020603050405020304" pitchFamily="18" charset="0"/>
                <a:cs typeface="Times New Roman" panose="02020603050405020304" pitchFamily="18" charset="0"/>
              </a:rPr>
              <a:t>Taking</a:t>
            </a:r>
            <a:r>
              <a:rPr lang="en-GB" sz="2400" dirty="0">
                <a:latin typeface="Times New Roman" panose="02020603050405020304" pitchFamily="18" charset="0"/>
                <a:cs typeface="Times New Roman" panose="02020603050405020304" pitchFamily="18" charset="0"/>
              </a:rPr>
              <a:t> into account the significant differences in the size of the Parties; the unique and particular vulnerabilities and development challenges of developing country and least developed country Parties in the region; the </a:t>
            </a:r>
            <a:r>
              <a:rPr lang="en-GB" sz="2400" u="sng" dirty="0">
                <a:latin typeface="Times New Roman" panose="02020603050405020304" pitchFamily="18" charset="0"/>
                <a:cs typeface="Times New Roman" panose="02020603050405020304" pitchFamily="18" charset="0"/>
              </a:rPr>
              <a:t>need to build their capacities with a view to fostering their enhanced participation in international trade and investment</a:t>
            </a:r>
            <a:r>
              <a:rPr lang="en-GB" sz="2400" dirty="0">
                <a:latin typeface="Times New Roman" panose="02020603050405020304" pitchFamily="18" charset="0"/>
                <a:cs typeface="Times New Roman" panose="02020603050405020304" pitchFamily="18" charset="0"/>
              </a:rPr>
              <a:t>; ...</a:t>
            </a:r>
          </a:p>
          <a:p>
            <a:pPr marL="0" indent="0">
              <a:buNone/>
            </a:pPr>
            <a:r>
              <a:rPr lang="en-GB" sz="2400" b="1" dirty="0">
                <a:latin typeface="Times New Roman" panose="02020603050405020304" pitchFamily="18" charset="0"/>
                <a:cs typeface="Times New Roman" panose="02020603050405020304" pitchFamily="18" charset="0"/>
              </a:rPr>
              <a:t>Affirming</a:t>
            </a:r>
            <a:r>
              <a:rPr lang="en-GB" sz="2400" dirty="0">
                <a:latin typeface="Times New Roman" panose="02020603050405020304" pitchFamily="18" charset="0"/>
                <a:cs typeface="Times New Roman" panose="02020603050405020304" pitchFamily="18" charset="0"/>
              </a:rPr>
              <a:t> the desire to foster a stable and predictable environment to progressively remove barriers to trade and investment …, while taking into account the </a:t>
            </a:r>
            <a:r>
              <a:rPr lang="en-GB" sz="2400" u="sng" dirty="0">
                <a:latin typeface="Times New Roman" panose="02020603050405020304" pitchFamily="18" charset="0"/>
                <a:cs typeface="Times New Roman" panose="02020603050405020304" pitchFamily="18" charset="0"/>
              </a:rPr>
              <a:t>principles of flexibility and special and differential treatment</a:t>
            </a:r>
            <a:r>
              <a:rPr lang="en-GB" sz="24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Affirming</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 their </a:t>
            </a:r>
            <a:r>
              <a:rPr kumimoji="0" lang="en-GB"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commitment is to make a significant and sustainable contribution to the economic and social development of the Forum Island Country Parties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to assist their gradual integration into the world economy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Parties resolve that PACER Plus must be a development tool for the Forum Island Countries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inter alia, </a:t>
            </a:r>
            <a:r>
              <a:rPr kumimoji="0" lang="en-GB"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increase their production capacity and exports; support their economic and trade diversification, and competitiveness efforts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attract investment to them; and lead to the creation of jobs;</a:t>
            </a:r>
          </a:p>
          <a:p>
            <a:pPr marL="0" indent="0">
              <a:buNone/>
            </a:pPr>
            <a:endParaRPr lang="en-AU" dirty="0">
              <a:solidFill>
                <a:prstClr val="white"/>
              </a:solidFill>
            </a:endParaRPr>
          </a:p>
        </p:txBody>
      </p:sp>
    </p:spTree>
    <p:extLst>
      <p:ext uri="{BB962C8B-B14F-4D97-AF65-F5344CB8AC3E}">
        <p14:creationId xmlns:p14="http://schemas.microsoft.com/office/powerpoint/2010/main" val="3220649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78281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V.3  PACER Plus – TBT – key </a:t>
            </a:r>
            <a:r>
              <a:rPr kumimoji="0" lang="fr-FR"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rules</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569395"/>
            <a:ext cx="10185265" cy="4764729"/>
          </a:xfrm>
        </p:spPr>
        <p:txBody>
          <a:bodyPr>
            <a:noAutofit/>
          </a:bodyPr>
          <a:lstStyle/>
          <a:p>
            <a:pPr marL="0" lvl="0" indent="0">
              <a:buNone/>
            </a:pPr>
            <a:r>
              <a:rPr lang="en-AU" sz="2400" dirty="0">
                <a:solidFill>
                  <a:srgbClr val="FFFF00"/>
                </a:solidFill>
              </a:rPr>
              <a:t>Code of Practice for Standards</a:t>
            </a:r>
            <a:endParaRPr lang="en-AU" sz="2400" dirty="0">
              <a:solidFill>
                <a:prstClr val="white"/>
              </a:solidFill>
            </a:endParaRPr>
          </a:p>
          <a:p>
            <a:r>
              <a:rPr lang="en-GB" sz="2400" dirty="0">
                <a:solidFill>
                  <a:prstClr val="white"/>
                </a:solidFill>
              </a:rPr>
              <a:t>TBT Agreement contains Code of </a:t>
            </a:r>
            <a:r>
              <a:rPr lang="en-GB" sz="2400" i="1" dirty="0">
                <a:solidFill>
                  <a:prstClr val="white"/>
                </a:solidFill>
              </a:rPr>
              <a:t>Good Practice for the Preparation, Adoption and Application of Standards</a:t>
            </a:r>
          </a:p>
          <a:p>
            <a:r>
              <a:rPr lang="en-GB" sz="2400" dirty="0">
                <a:solidFill>
                  <a:prstClr val="white"/>
                </a:solidFill>
              </a:rPr>
              <a:t>Parties commit to comply with Code under PP </a:t>
            </a:r>
            <a:r>
              <a:rPr lang="en-GB" sz="2400" i="1" dirty="0">
                <a:solidFill>
                  <a:prstClr val="white"/>
                </a:solidFill>
              </a:rPr>
              <a:t>– </a:t>
            </a:r>
            <a:r>
              <a:rPr lang="en-GB" sz="2400" dirty="0">
                <a:solidFill>
                  <a:prstClr val="white"/>
                </a:solidFill>
              </a:rPr>
              <a:t>key requirements:</a:t>
            </a:r>
          </a:p>
          <a:p>
            <a:pPr lvl="1"/>
            <a:r>
              <a:rPr lang="en-AU" dirty="0">
                <a:solidFill>
                  <a:prstClr val="white"/>
                </a:solidFill>
              </a:rPr>
              <a:t>Non-discriminatory treatment of products in relation to standards</a:t>
            </a:r>
          </a:p>
          <a:p>
            <a:pPr lvl="1"/>
            <a:r>
              <a:rPr lang="en-GB" dirty="0">
                <a:solidFill>
                  <a:prstClr val="white"/>
                </a:solidFill>
              </a:rPr>
              <a:t>Standards not create unnecessary obstacles to international trade </a:t>
            </a:r>
          </a:p>
          <a:p>
            <a:pPr lvl="1"/>
            <a:r>
              <a:rPr lang="en-GB" dirty="0">
                <a:solidFill>
                  <a:prstClr val="white"/>
                </a:solidFill>
              </a:rPr>
              <a:t>Use international standards as basis for standards unless ineffective or inappropriate</a:t>
            </a:r>
          </a:p>
          <a:p>
            <a:pPr lvl="1"/>
            <a:r>
              <a:rPr lang="en-GB" dirty="0">
                <a:solidFill>
                  <a:prstClr val="white"/>
                </a:solidFill>
              </a:rPr>
              <a:t>Minimum transparency obligations</a:t>
            </a:r>
          </a:p>
        </p:txBody>
      </p:sp>
    </p:spTree>
    <p:extLst>
      <p:ext uri="{BB962C8B-B14F-4D97-AF65-F5344CB8AC3E}">
        <p14:creationId xmlns:p14="http://schemas.microsoft.com/office/powerpoint/2010/main" val="2833647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11060" y="533400"/>
            <a:ext cx="118494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0" y="1374844"/>
            <a:ext cx="11085273" cy="5082392"/>
          </a:xfrm>
        </p:spPr>
        <p:txBody>
          <a:bodyPr>
            <a:noAutofit/>
          </a:bodyPr>
          <a:lstStyle/>
          <a:p>
            <a:pPr marL="0" indent="0">
              <a:buNone/>
            </a:pPr>
            <a:r>
              <a:rPr lang="en-GB" dirty="0">
                <a:solidFill>
                  <a:schemeClr val="bg1"/>
                </a:solidFill>
              </a:rPr>
              <a:t>PACER Plus applies several key WTO obligations as part of the FTA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FFFF00"/>
                </a:solidFill>
                <a:effectLst/>
                <a:uLnTx/>
                <a:uFillTx/>
                <a:latin typeface="Calibri" panose="020F0502020204030204"/>
                <a:ea typeface="+mn-ea"/>
                <a:cs typeface="+mn-cs"/>
              </a:rPr>
              <a:t>True	False</a:t>
            </a:r>
            <a:endParaRPr lang="en-GB" dirty="0">
              <a:solidFill>
                <a:schemeClr val="bg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Parties cannot change their PP tariff commitments under any circumstances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FFFF00"/>
                </a:solidFill>
                <a:effectLst/>
                <a:uLnTx/>
                <a:uFillTx/>
                <a:latin typeface="Calibri" panose="020F0502020204030204"/>
                <a:ea typeface="+mn-ea"/>
                <a:cs typeface="+mn-cs"/>
              </a:rPr>
              <a:t>True	False</a:t>
            </a:r>
          </a:p>
          <a:p>
            <a:pPr marL="0" indent="0">
              <a:buNone/>
            </a:pPr>
            <a:r>
              <a:rPr lang="en-GB" dirty="0">
                <a:solidFill>
                  <a:schemeClr val="bg1"/>
                </a:solidFill>
              </a:rPr>
              <a:t>Parties can adopt technical regulations and standards to protect policy interests but they cannot create unnecessary obstacles to trade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FFFF00"/>
                </a:solidFill>
                <a:effectLst/>
                <a:uLnTx/>
                <a:uFillTx/>
                <a:latin typeface="Calibri" panose="020F0502020204030204"/>
                <a:ea typeface="+mn-ea"/>
                <a:cs typeface="+mn-cs"/>
              </a:rPr>
              <a:t>True	False</a:t>
            </a:r>
          </a:p>
          <a:p>
            <a:pPr marL="0" indent="0">
              <a:buNone/>
            </a:pPr>
            <a:r>
              <a:rPr lang="en-GB" dirty="0">
                <a:solidFill>
                  <a:schemeClr val="bg1"/>
                </a:solidFill>
              </a:rPr>
              <a:t>Developing countries have extra flexibilities under PACER Plus</a:t>
            </a:r>
          </a:p>
          <a:p>
            <a:pPr marL="0" indent="0">
              <a:buNone/>
            </a:pPr>
            <a:r>
              <a:rPr lang="en-GB" dirty="0">
                <a:solidFill>
                  <a:srgbClr val="FFFF00"/>
                </a:solidFill>
              </a:rPr>
              <a:t>True	False</a:t>
            </a:r>
          </a:p>
          <a:p>
            <a:pPr marL="0" indent="0">
              <a:buNone/>
            </a:pPr>
            <a:endParaRPr lang="en-GB" dirty="0">
              <a:solidFill>
                <a:schemeClr val="bg1"/>
              </a:solidFill>
            </a:endParaRPr>
          </a:p>
        </p:txBody>
      </p:sp>
    </p:spTree>
    <p:extLst>
      <p:ext uri="{BB962C8B-B14F-4D97-AF65-F5344CB8AC3E}">
        <p14:creationId xmlns:p14="http://schemas.microsoft.com/office/powerpoint/2010/main" val="83810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10531" y="6334125"/>
            <a:ext cx="1285929"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492A6AF1-8320-4B59-8248-8DA5C601FCAB}" type="slidenum">
              <a:rPr lang="en-AU" sz="1000" smtClean="0">
                <a:solidFill>
                  <a:prstClr val="white"/>
                </a:solidFill>
                <a:latin typeface="Arial" panose="020B0604020202020204" pitchFamily="34" charset="0"/>
                <a:cs typeface="Arial" panose="020B0604020202020204" pitchFamily="34" charset="0"/>
              </a:rPr>
              <a:pPr/>
              <a:t>52</a:t>
            </a:fld>
            <a:endParaRPr lang="en-AU" sz="1000"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476251" y="2671024"/>
            <a:ext cx="10706099" cy="1015663"/>
          </a:xfrm>
          <a:prstGeom prst="rect">
            <a:avLst/>
          </a:prstGeom>
          <a:noFill/>
        </p:spPr>
        <p:txBody>
          <a:bodyPr wrap="square" rtlCol="0">
            <a:spAutoFit/>
          </a:bodyPr>
          <a:lstStyle/>
          <a:p>
            <a:pPr algn="ctr"/>
            <a:r>
              <a:rPr lang="en-AU" sz="6000" dirty="0">
                <a:solidFill>
                  <a:prstClr val="white"/>
                </a:solidFill>
              </a:rPr>
              <a:t>Thank you</a:t>
            </a:r>
          </a:p>
        </p:txBody>
      </p:sp>
    </p:spTree>
    <p:extLst>
      <p:ext uri="{BB962C8B-B14F-4D97-AF65-F5344CB8AC3E}">
        <p14:creationId xmlns:p14="http://schemas.microsoft.com/office/powerpoint/2010/main" val="325267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571605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I.2 PACER Plus Preamble</a:t>
            </a:r>
          </a:p>
        </p:txBody>
      </p:sp>
      <p:sp>
        <p:nvSpPr>
          <p:cNvPr id="33" name="TextBox 32"/>
          <p:cNvSpPr txBox="1"/>
          <p:nvPr/>
        </p:nvSpPr>
        <p:spPr>
          <a:xfrm>
            <a:off x="10510531" y="6334125"/>
            <a:ext cx="12506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Lexbridge | Page </a:t>
            </a:r>
            <a:fld id="{3AF38A76-6170-43E4-AB8F-093D251B471E}" type="slidenum">
              <a:rPr kumimoji="0" lang="en-AU"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76251" y="1464470"/>
            <a:ext cx="11040246" cy="4712494"/>
          </a:xfrm>
        </p:spPr>
        <p:txBody>
          <a:bodyPr>
            <a:noAutofit/>
          </a:bodyPr>
          <a:lstStyle/>
          <a:p>
            <a:r>
              <a:rPr lang="en-AU" sz="3000" dirty="0">
                <a:solidFill>
                  <a:schemeClr val="bg1"/>
                </a:solidFill>
              </a:rPr>
              <a:t>Preamble – introduction to FTA – sets out intention and objectives of Parties</a:t>
            </a:r>
          </a:p>
          <a:p>
            <a:r>
              <a:rPr lang="en-AU" sz="3000" dirty="0">
                <a:solidFill>
                  <a:schemeClr val="bg1"/>
                </a:solidFill>
              </a:rPr>
              <a:t>Why is this important? - u</a:t>
            </a:r>
            <a:r>
              <a:rPr lang="en-AU" altLang="en-US" dirty="0">
                <a:solidFill>
                  <a:schemeClr val="bg1"/>
                </a:solidFill>
              </a:rPr>
              <a:t>sed in interpretation of treaty </a:t>
            </a:r>
          </a:p>
          <a:p>
            <a:r>
              <a:rPr lang="en-AU" altLang="en-US" dirty="0">
                <a:solidFill>
                  <a:schemeClr val="bg1"/>
                </a:solidFill>
              </a:rPr>
              <a:t>PACER Plus preamble unusual – reflects relationship between Parties:</a:t>
            </a:r>
          </a:p>
          <a:p>
            <a:pPr lvl="1"/>
            <a:r>
              <a:rPr lang="en-AU" altLang="en-US" sz="2800" dirty="0">
                <a:solidFill>
                  <a:schemeClr val="bg1"/>
                </a:solidFill>
              </a:rPr>
              <a:t>Recognises significant differences between Parties in terms of size and capacities – principle special &amp; differential treatment</a:t>
            </a:r>
          </a:p>
          <a:p>
            <a:pPr lvl="1"/>
            <a:r>
              <a:rPr lang="en-GB" altLang="en-US" sz="2800" dirty="0">
                <a:solidFill>
                  <a:schemeClr val="bg1"/>
                </a:solidFill>
              </a:rPr>
              <a:t>Commitment to significant contribution to economic &amp; social development of FIC Parties </a:t>
            </a:r>
          </a:p>
          <a:p>
            <a:pPr lvl="1"/>
            <a:r>
              <a:rPr lang="en-GB" altLang="en-US" sz="2800" dirty="0">
                <a:solidFill>
                  <a:schemeClr val="bg1"/>
                </a:solidFill>
              </a:rPr>
              <a:t>Intend PP as development tool for FIC Parties - increase production capacity and exports; support economic and trade diversification, and competitiveness</a:t>
            </a:r>
            <a:endParaRPr lang="en-AU" altLang="en-US" sz="2800" dirty="0">
              <a:solidFill>
                <a:schemeClr val="bg1"/>
              </a:solidFill>
            </a:endParaRPr>
          </a:p>
          <a:p>
            <a:pPr lvl="1"/>
            <a:endParaRPr lang="en-AU" altLang="en-US" dirty="0">
              <a:solidFill>
                <a:schemeClr val="bg1"/>
              </a:solidFill>
            </a:endParaRPr>
          </a:p>
          <a:p>
            <a:pPr lvl="1"/>
            <a:endParaRPr lang="en-AU" altLang="en-US" dirty="0">
              <a:solidFill>
                <a:schemeClr val="bg1"/>
              </a:solidFill>
            </a:endParaRPr>
          </a:p>
          <a:p>
            <a:pPr lvl="1"/>
            <a:endParaRPr lang="en-AU" altLang="en-US" dirty="0">
              <a:solidFill>
                <a:schemeClr val="bg1"/>
              </a:solidFill>
            </a:endParaRPr>
          </a:p>
        </p:txBody>
      </p:sp>
    </p:spTree>
    <p:extLst>
      <p:ext uri="{BB962C8B-B14F-4D97-AF65-F5344CB8AC3E}">
        <p14:creationId xmlns:p14="http://schemas.microsoft.com/office/powerpoint/2010/main" val="46396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6250" y="533400"/>
            <a:ext cx="5186035" cy="646331"/>
          </a:xfrm>
          <a:prstGeom prst="rect">
            <a:avLst/>
          </a:prstGeom>
          <a:noFill/>
        </p:spPr>
        <p:txBody>
          <a:bodyPr wrap="none" rtlCol="0">
            <a:spAutoFit/>
          </a:bodyPr>
          <a:lstStyle/>
          <a:p>
            <a:r>
              <a:rPr lang="en-AU" sz="3600" b="1" dirty="0">
                <a:solidFill>
                  <a:prstClr val="white"/>
                </a:solidFill>
                <a:latin typeface="Arial" panose="020B0604020202020204" pitchFamily="34" charset="0"/>
                <a:cs typeface="Arial" panose="020B0604020202020204" pitchFamily="34" charset="0"/>
              </a:rPr>
              <a:t>I.2  Scope &amp; objectives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7</a:t>
            </a:fld>
            <a:endParaRPr lang="en-AU" sz="1000" dirty="0">
              <a:solidFill>
                <a:prstClr val="whit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6249" y="4054892"/>
            <a:ext cx="11085273" cy="2345908"/>
          </a:xfrm>
        </p:spPr>
        <p:txBody>
          <a:bodyPr>
            <a:normAutofit fontScale="85000" lnSpcReduction="20000"/>
          </a:bodyPr>
          <a:lstStyle/>
          <a:p>
            <a:pPr marL="0" lvl="0" indent="0">
              <a:spcBef>
                <a:spcPts val="0"/>
              </a:spcBef>
              <a:spcAft>
                <a:spcPts val="200"/>
              </a:spcAft>
              <a:buNone/>
            </a:pPr>
            <a:r>
              <a:rPr lang="en-AU" sz="3000" dirty="0">
                <a:solidFill>
                  <a:srgbClr val="FFFF00"/>
                </a:solidFill>
              </a:rPr>
              <a:t>Objectives</a:t>
            </a:r>
          </a:p>
          <a:p>
            <a:pPr lvl="0">
              <a:spcBef>
                <a:spcPts val="0"/>
              </a:spcBef>
              <a:spcAft>
                <a:spcPts val="200"/>
              </a:spcAft>
            </a:pPr>
            <a:r>
              <a:rPr lang="en-AU" sz="3000" dirty="0">
                <a:solidFill>
                  <a:prstClr val="white"/>
                </a:solidFill>
              </a:rPr>
              <a:t>Avoid </a:t>
            </a:r>
            <a:r>
              <a:rPr lang="en-AU" sz="3000" i="1" dirty="0">
                <a:solidFill>
                  <a:prstClr val="white"/>
                </a:solidFill>
              </a:rPr>
              <a:t>unnecessary</a:t>
            </a:r>
            <a:r>
              <a:rPr lang="en-AU" sz="3000" dirty="0">
                <a:solidFill>
                  <a:prstClr val="white"/>
                </a:solidFill>
              </a:rPr>
              <a:t> barriers to good trade</a:t>
            </a:r>
          </a:p>
          <a:p>
            <a:pPr lvl="0">
              <a:spcBef>
                <a:spcPts val="0"/>
              </a:spcBef>
              <a:spcAft>
                <a:spcPts val="200"/>
              </a:spcAft>
            </a:pPr>
            <a:r>
              <a:rPr lang="en-AU" sz="3000" dirty="0">
                <a:solidFill>
                  <a:prstClr val="white"/>
                </a:solidFill>
              </a:rPr>
              <a:t>Promote economic integration – consistent with economic development focus of PACER Plus</a:t>
            </a:r>
          </a:p>
          <a:p>
            <a:pPr marL="0" lvl="0" indent="0">
              <a:spcBef>
                <a:spcPts val="0"/>
              </a:spcBef>
              <a:spcAft>
                <a:spcPts val="200"/>
              </a:spcAft>
              <a:buNone/>
            </a:pPr>
            <a:endParaRPr lang="en-AU" sz="1300" dirty="0">
              <a:solidFill>
                <a:prstClr val="white"/>
              </a:solidFill>
            </a:endParaRPr>
          </a:p>
          <a:p>
            <a:pPr marL="0" lvl="0" indent="0">
              <a:spcBef>
                <a:spcPts val="0"/>
              </a:spcBef>
              <a:spcAft>
                <a:spcPts val="200"/>
              </a:spcAft>
              <a:buNone/>
            </a:pPr>
            <a:r>
              <a:rPr lang="en-AU" sz="3000" dirty="0">
                <a:solidFill>
                  <a:srgbClr val="FFFF00"/>
                </a:solidFill>
              </a:rPr>
              <a:t>Scope</a:t>
            </a:r>
          </a:p>
          <a:p>
            <a:pPr lvl="0">
              <a:spcBef>
                <a:spcPts val="0"/>
              </a:spcBef>
              <a:spcAft>
                <a:spcPts val="200"/>
              </a:spcAft>
            </a:pPr>
            <a:r>
              <a:rPr lang="en-AU" sz="3000" dirty="0">
                <a:solidFill>
                  <a:prstClr val="white"/>
                </a:solidFill>
              </a:rPr>
              <a:t>PP Goods Chapter applies to </a:t>
            </a:r>
            <a:r>
              <a:rPr lang="en-AU" sz="3000" u="sng" dirty="0">
                <a:solidFill>
                  <a:prstClr val="white"/>
                </a:solidFill>
              </a:rPr>
              <a:t>all goods</a:t>
            </a:r>
            <a:r>
              <a:rPr lang="en-AU" sz="3000" dirty="0">
                <a:solidFill>
                  <a:prstClr val="white"/>
                </a:solidFill>
              </a:rPr>
              <a:t> traded between the Parties</a:t>
            </a:r>
          </a:p>
          <a:p>
            <a:pPr lvl="0">
              <a:spcBef>
                <a:spcPts val="0"/>
              </a:spcBef>
              <a:spcAft>
                <a:spcPts val="200"/>
              </a:spcAft>
            </a:pPr>
            <a:r>
              <a:rPr lang="en-AU" sz="3000" dirty="0">
                <a:solidFill>
                  <a:prstClr val="white"/>
                </a:solidFill>
              </a:rPr>
              <a:t>No exceptions from scope of the Chapter (but flexibilities)</a:t>
            </a:r>
          </a:p>
        </p:txBody>
      </p:sp>
      <p:sp>
        <p:nvSpPr>
          <p:cNvPr id="2" name="Content Placeholder 3">
            <a:extLst>
              <a:ext uri="{FF2B5EF4-FFF2-40B4-BE49-F238E27FC236}">
                <a16:creationId xmlns:a16="http://schemas.microsoft.com/office/drawing/2014/main" id="{2BF577C9-D904-BD1F-08CD-863E547F7C82}"/>
              </a:ext>
            </a:extLst>
          </p:cNvPr>
          <p:cNvSpPr txBox="1">
            <a:spLocks/>
          </p:cNvSpPr>
          <p:nvPr/>
        </p:nvSpPr>
        <p:spPr>
          <a:xfrm>
            <a:off x="476250" y="1258087"/>
            <a:ext cx="11085273" cy="2500994"/>
          </a:xfrm>
          <a:prstGeom prst="rect">
            <a:avLst/>
          </a:prstGeom>
          <a:solidFill>
            <a:sysClr val="window" lastClr="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Article 1: Objectives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objectives of this Chapter are, … to avoid unnecessary barriers to trade, facilitate and liberalise trade and thereby promote integration between the economies of the Parties.</a:t>
            </a:r>
            <a:endParaRPr lang="en-GB" sz="24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Article 2: Scope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This Chapter shall apply to all goods traded between the Parties.</a:t>
            </a:r>
          </a:p>
        </p:txBody>
      </p:sp>
    </p:spTree>
    <p:extLst>
      <p:ext uri="{BB962C8B-B14F-4D97-AF65-F5344CB8AC3E}">
        <p14:creationId xmlns:p14="http://schemas.microsoft.com/office/powerpoint/2010/main" val="18786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7" name="Elbow Connector 16"/>
          <p:cNvCxnSpPr/>
          <p:nvPr/>
        </p:nvCxnSpPr>
        <p:spPr>
          <a:xfrm flipV="1">
            <a:off x="476250" y="533400"/>
            <a:ext cx="10706100" cy="228600"/>
          </a:xfrm>
          <a:prstGeom prst="bentConnector3">
            <a:avLst>
              <a:gd name="adj1" fmla="val 0"/>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18972"/>
            <a:ext cx="12192000" cy="646331"/>
          </a:xfrm>
          <a:prstGeom prst="rect">
            <a:avLst/>
          </a:prstGeom>
          <a:noFill/>
        </p:spPr>
        <p:txBody>
          <a:bodyPr wrap="square" rtlCol="0">
            <a:spAutoFit/>
          </a:bodyPr>
          <a:lstStyle/>
          <a:p>
            <a:pPr algn="ctr"/>
            <a:r>
              <a:rPr lang="en-AU" sz="3600" b="1" dirty="0">
                <a:solidFill>
                  <a:prstClr val="white"/>
                </a:solidFill>
                <a:latin typeface="Arial" panose="020B0604020202020204" pitchFamily="34" charset="0"/>
                <a:cs typeface="Arial" panose="020B0604020202020204" pitchFamily="34" charset="0"/>
              </a:rPr>
              <a:t>II. Tariff Commitments</a:t>
            </a:r>
          </a:p>
        </p:txBody>
      </p:sp>
      <p:sp>
        <p:nvSpPr>
          <p:cNvPr id="33" name="TextBox 32"/>
          <p:cNvSpPr txBox="1"/>
          <p:nvPr/>
        </p:nvSpPr>
        <p:spPr>
          <a:xfrm>
            <a:off x="10510531" y="6334125"/>
            <a:ext cx="1250663" cy="246221"/>
          </a:xfrm>
          <a:prstGeom prst="rect">
            <a:avLst/>
          </a:prstGeom>
          <a:noFill/>
        </p:spPr>
        <p:txBody>
          <a:bodyPr wrap="none" rtlCol="0">
            <a:spAutoFit/>
          </a:bodyPr>
          <a:lstStyle/>
          <a:p>
            <a:r>
              <a:rPr lang="en-AU" sz="1000" dirty="0">
                <a:solidFill>
                  <a:prstClr val="white"/>
                </a:solidFill>
                <a:latin typeface="Arial" panose="020B0604020202020204" pitchFamily="34" charset="0"/>
                <a:cs typeface="Arial" panose="020B0604020202020204" pitchFamily="34" charset="0"/>
              </a:rPr>
              <a:t>Lexbridge | Page </a:t>
            </a:r>
            <a:fld id="{3AF38A76-6170-43E4-AB8F-093D251B471E}" type="slidenum">
              <a:rPr lang="en-AU" sz="1000" smtClean="0">
                <a:solidFill>
                  <a:prstClr val="white"/>
                </a:solidFill>
                <a:latin typeface="Arial" panose="020B0604020202020204" pitchFamily="34" charset="0"/>
                <a:cs typeface="Arial" panose="020B0604020202020204" pitchFamily="34" charset="0"/>
              </a:rPr>
              <a:pPr/>
              <a:t>8</a:t>
            </a:fld>
            <a:endParaRPr lang="en-AU"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77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3BAA697-2941-4420-AFCD-F87D7038EFD4}"/>
              </a:ext>
            </a:extLst>
          </p:cNvPr>
          <p:cNvSpPr txBox="1">
            <a:spLocks/>
          </p:cNvSpPr>
          <p:nvPr/>
        </p:nvSpPr>
        <p:spPr>
          <a:xfrm>
            <a:off x="1181100" y="1274701"/>
            <a:ext cx="9829799" cy="3770265"/>
          </a:xfrm>
          <a:prstGeom prst="rect">
            <a:avLst/>
          </a:prstGeom>
          <a:solidFill>
            <a:sysClr val="window" lastClr="FFFFFF"/>
          </a:solidFill>
        </p:spPr>
        <p:txBody>
          <a:bodyPr lIns="360000" tIns="360000" rIns="360000" bIns="36000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400" b="1" dirty="0">
                <a:solidFill>
                  <a:sysClr val="windowText" lastClr="000000"/>
                </a:solidFill>
                <a:latin typeface="Times New Roman" panose="02020603050405020304" pitchFamily="18" charset="0"/>
                <a:cs typeface="Times New Roman" panose="02020603050405020304" pitchFamily="18" charset="0"/>
              </a:rPr>
              <a:t>Article 3: Commitments on Tariffs</a:t>
            </a:r>
          </a:p>
          <a:p>
            <a:pPr marL="0" indent="0" algn="just">
              <a:buNone/>
            </a:pPr>
            <a:endParaRPr lang="en-AU" sz="1000" dirty="0">
              <a:solidFill>
                <a:sysClr val="windowText" lastClr="000000"/>
              </a:solidFill>
              <a:latin typeface="Times New Roman" panose="02020603050405020304" pitchFamily="18" charset="0"/>
              <a:cs typeface="Times New Roman" panose="02020603050405020304" pitchFamily="18" charset="0"/>
            </a:endParaRPr>
          </a:p>
          <a:p>
            <a:pPr marL="0" indent="0" algn="just">
              <a:buNone/>
            </a:pPr>
            <a:r>
              <a:rPr lang="en-GB" sz="2400" dirty="0">
                <a:solidFill>
                  <a:sysClr val="windowText" lastClr="000000"/>
                </a:solidFill>
                <a:latin typeface="Times New Roman" panose="02020603050405020304" pitchFamily="18" charset="0"/>
                <a:cs typeface="Times New Roman" panose="02020603050405020304" pitchFamily="18" charset="0"/>
              </a:rPr>
              <a:t>1. Each Party shall not apply to originating goods:</a:t>
            </a:r>
          </a:p>
          <a:p>
            <a:pPr marL="0" indent="0" algn="just">
              <a:buNone/>
            </a:pPr>
            <a:r>
              <a:rPr lang="en-GB" sz="2400" dirty="0">
                <a:solidFill>
                  <a:sysClr val="windowText" lastClr="000000"/>
                </a:solidFill>
                <a:latin typeface="Times New Roman" panose="02020603050405020304" pitchFamily="18" charset="0"/>
                <a:cs typeface="Times New Roman" panose="02020603050405020304" pitchFamily="18" charset="0"/>
              </a:rPr>
              <a:t>(a) ordinary customs duties that are not specified, or are in excess of levels set forth, in Part I (Commitments on Ordinary Customs Duties) of its Schedule at Annex 2-A; or</a:t>
            </a:r>
          </a:p>
          <a:p>
            <a:pPr marL="0" indent="0" algn="just">
              <a:buNone/>
            </a:pPr>
            <a:r>
              <a:rPr lang="en-GB" sz="2400" dirty="0">
                <a:solidFill>
                  <a:sysClr val="windowText" lastClr="000000"/>
                </a:solidFill>
                <a:latin typeface="Times New Roman" panose="02020603050405020304" pitchFamily="18" charset="0"/>
                <a:cs typeface="Times New Roman" panose="02020603050405020304" pitchFamily="18" charset="0"/>
              </a:rPr>
              <a:t>(b) duties or charges on or in connection with their importation … that are not specified in, or are not in conformity with, Part II (Commitments on Other Duties or Charges) of its Schedule at Annex 2-A.</a:t>
            </a:r>
            <a:endParaRPr lang="en-AU"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43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f66fe9-0a60-4218-a585-807dfd9e05cc">
      <UserInfo>
        <DisplayName>Damien van der Toorn</DisplayName>
        <AccountId>12</AccountId>
        <AccountType/>
      </UserInfo>
      <UserInfo>
        <DisplayName>Richard Braddock</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A9EB58A333FF4E873F577F588EC276" ma:contentTypeVersion="3" ma:contentTypeDescription="Create a new document." ma:contentTypeScope="" ma:versionID="0ce5498e0346ef66b03d6a5eac9f9109">
  <xsd:schema xmlns:xsd="http://www.w3.org/2001/XMLSchema" xmlns:xs="http://www.w3.org/2001/XMLSchema" xmlns:p="http://schemas.microsoft.com/office/2006/metadata/properties" xmlns:ns2="6af66fe9-0a60-4218-a585-807dfd9e05cc" targetNamespace="http://schemas.microsoft.com/office/2006/metadata/properties" ma:root="true" ma:fieldsID="57d392607f72af6aaef2212db7a3d8b3" ns2:_="">
    <xsd:import namespace="6af66fe9-0a60-4218-a585-807dfd9e05cc"/>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66fe9-0a60-4218-a585-807dfd9e05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4E718-710C-436D-8D00-7AFEB3D6A42C}">
  <ds:schemaRefs>
    <ds:schemaRef ds:uri="http://schemas.microsoft.com/sharepoint/v3/contenttype/forms"/>
  </ds:schemaRefs>
</ds:datastoreItem>
</file>

<file path=customXml/itemProps2.xml><?xml version="1.0" encoding="utf-8"?>
<ds:datastoreItem xmlns:ds="http://schemas.openxmlformats.org/officeDocument/2006/customXml" ds:itemID="{378E4057-955F-41A7-914D-4F622C2770B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6af66fe9-0a60-4218-a585-807dfd9e05cc"/>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3AABC68-D38B-476F-8086-0105C673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66fe9-0a60-4218-a585-807dfd9e0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13240</TotalTime>
  <Words>5022</Words>
  <Application>Microsoft Office PowerPoint</Application>
  <PresentationFormat>Widescreen</PresentationFormat>
  <Paragraphs>471</Paragraphs>
  <Slides>52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52</vt:i4>
      </vt:variant>
    </vt:vector>
  </HeadingPairs>
  <TitlesOfParts>
    <vt:vector size="60" baseType="lpstr">
      <vt:lpstr>Arial</vt:lpstr>
      <vt:lpstr>Calibri</vt:lpstr>
      <vt:lpstr>Calibri Light</vt:lpstr>
      <vt:lpstr>Times New Roman</vt:lpstr>
      <vt:lpstr>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FTAs &amp; Goods MFN -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Duong</dc:creator>
  <cp:lastModifiedBy>Richard Braddock</cp:lastModifiedBy>
  <cp:revision>457</cp:revision>
  <dcterms:created xsi:type="dcterms:W3CDTF">2015-05-13T20:16:21Z</dcterms:created>
  <dcterms:modified xsi:type="dcterms:W3CDTF">2024-08-07T00:39:39Z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0x010100B6A9EB58A333FF4E873F577F588EC276</vt:lpwstr>
  </property>
</Properties>
</file>